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80" r:id="rId2"/>
    <p:sldId id="330" r:id="rId3"/>
    <p:sldId id="369" r:id="rId4"/>
    <p:sldId id="383" r:id="rId5"/>
    <p:sldId id="384" r:id="rId6"/>
    <p:sldId id="386" r:id="rId7"/>
    <p:sldId id="371" r:id="rId8"/>
    <p:sldId id="387" r:id="rId9"/>
    <p:sldId id="373" r:id="rId10"/>
    <p:sldId id="296" r:id="rId11"/>
    <p:sldId id="362" r:id="rId12"/>
    <p:sldId id="378" r:id="rId13"/>
    <p:sldId id="379" r:id="rId14"/>
    <p:sldId id="343" r:id="rId15"/>
    <p:sldId id="364" r:id="rId16"/>
    <p:sldId id="365" r:id="rId17"/>
    <p:sldId id="372" r:id="rId18"/>
    <p:sldId id="388" r:id="rId19"/>
    <p:sldId id="381" r:id="rId20"/>
    <p:sldId id="367" r:id="rId21"/>
    <p:sldId id="382" r:id="rId22"/>
    <p:sldId id="349" r:id="rId23"/>
    <p:sldId id="380" r:id="rId24"/>
    <p:sldId id="390" r:id="rId25"/>
    <p:sldId id="389" r:id="rId26"/>
    <p:sldId id="308" r:id="rId27"/>
    <p:sldId id="282"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7" autoAdjust="0"/>
    <p:restoredTop sz="88484" autoAdjust="0"/>
  </p:normalViewPr>
  <p:slideViewPr>
    <p:cSldViewPr>
      <p:cViewPr varScale="1">
        <p:scale>
          <a:sx n="101" d="100"/>
          <a:sy n="101" d="100"/>
        </p:scale>
        <p:origin x="468" y="102"/>
      </p:cViewPr>
      <p:guideLst>
        <p:guide orient="horz" pos="2160"/>
        <p:guide pos="2880"/>
      </p:guideLst>
    </p:cSldViewPr>
  </p:slideViewPr>
  <p:outlineViewPr>
    <p:cViewPr>
      <p:scale>
        <a:sx n="33" d="100"/>
        <a:sy n="33" d="100"/>
      </p:scale>
      <p:origin x="0" y="-4734"/>
    </p:cViewPr>
  </p:outlineViewPr>
  <p:notesTextViewPr>
    <p:cViewPr>
      <p:scale>
        <a:sx n="100" d="100"/>
        <a:sy n="100" d="100"/>
      </p:scale>
      <p:origin x="0" y="0"/>
    </p:cViewPr>
  </p:notesTextViewPr>
  <p:notesViewPr>
    <p:cSldViewPr>
      <p:cViewPr varScale="1">
        <p:scale>
          <a:sx n="74" d="100"/>
          <a:sy n="74" d="100"/>
        </p:scale>
        <p:origin x="2608"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2"/>
          <c:tx>
            <c:strRef>
              <c:f>Sheet1!$D$1</c:f>
              <c:strCache>
                <c:ptCount val="1"/>
                <c:pt idx="0">
                  <c:v>Percent 65% of total</c:v>
                </c:pt>
              </c:strCache>
            </c:strRef>
          </c:tx>
          <c:marker>
            <c:symbol val="none"/>
          </c:marker>
          <c:dLbls>
            <c:dLbl>
              <c:idx val="0"/>
              <c:layout>
                <c:manualLayout>
                  <c:x val="-5.1466049382716081E-2"/>
                  <c:y val="7.386124737210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65-41E7-86C4-4A154F297774}"/>
                </c:ext>
              </c:extLst>
            </c:dLbl>
            <c:spPr>
              <a:noFill/>
              <a:ln>
                <a:noFill/>
              </a:ln>
              <a:effectLst/>
            </c:spPr>
            <c:txPr>
              <a:bodyPr wrap="square" lIns="38100" tIns="19050" rIns="38100" bIns="19050" anchor="ctr">
                <a:spAutoFit/>
              </a:bodyPr>
              <a:lstStyle/>
              <a:p>
                <a:pPr>
                  <a:defRPr i="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2020</c:v>
                </c:pt>
                <c:pt idx="2">
                  <c:v>2030</c:v>
                </c:pt>
                <c:pt idx="3">
                  <c:v>2040</c:v>
                </c:pt>
                <c:pt idx="4">
                  <c:v>2050</c:v>
                </c:pt>
                <c:pt idx="5">
                  <c:v>2060</c:v>
                </c:pt>
              </c:numCache>
            </c:numRef>
          </c:cat>
          <c:val>
            <c:numRef>
              <c:f>Sheet1!$D$2:$D$7</c:f>
              <c:numCache>
                <c:formatCode>0.0%</c:formatCode>
                <c:ptCount val="6"/>
                <c:pt idx="0">
                  <c:v>0.115</c:v>
                </c:pt>
                <c:pt idx="1">
                  <c:v>0.158</c:v>
                </c:pt>
                <c:pt idx="2">
                  <c:v>0.20599999999999999</c:v>
                </c:pt>
                <c:pt idx="3">
                  <c:v>0.23499999999999999</c:v>
                </c:pt>
                <c:pt idx="4">
                  <c:v>0.253</c:v>
                </c:pt>
                <c:pt idx="5">
                  <c:v>0.26400000000000001</c:v>
                </c:pt>
              </c:numCache>
            </c:numRef>
          </c:val>
          <c:smooth val="0"/>
          <c:extLst>
            <c:ext xmlns:c16="http://schemas.microsoft.com/office/drawing/2014/chart" uri="{C3380CC4-5D6E-409C-BE32-E72D297353CC}">
              <c16:uniqueId val="{0000000A-D165-41E7-86C4-4A154F297774}"/>
            </c:ext>
          </c:extLst>
        </c:ser>
        <c:dLbls>
          <c:showLegendKey val="0"/>
          <c:showVal val="0"/>
          <c:showCatName val="0"/>
          <c:showSerName val="0"/>
          <c:showPercent val="0"/>
          <c:showBubbleSize val="0"/>
        </c:dLbls>
        <c:marker val="1"/>
        <c:smooth val="0"/>
        <c:axId val="46942464"/>
        <c:axId val="46996096"/>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Under 65</c:v>
                      </c:pt>
                    </c:strCache>
                  </c:strRef>
                </c:tx>
                <c:spPr>
                  <a:ln>
                    <a:solidFill>
                      <a:schemeClr val="bg2"/>
                    </a:solidFill>
                  </a:ln>
                </c:spPr>
                <c:marker>
                  <c:symbol val="none"/>
                </c:marker>
                <c:dLbls>
                  <c:dLbl>
                    <c:idx val="0"/>
                    <c:layout>
                      <c:manualLayout>
                        <c:x val="2.1604938271604951E-2"/>
                        <c:y val="-0.21023125437981779"/>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0-D165-41E7-86C4-4A154F297774}"/>
                      </c:ext>
                    </c:extLst>
                  </c:dLbl>
                  <c:dLbl>
                    <c:idx val="1"/>
                    <c:layout>
                      <c:manualLayout>
                        <c:x val="1.5430883639545056E-3"/>
                        <c:y val="-0.21583742116327956"/>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D165-41E7-86C4-4A154F297774}"/>
                      </c:ext>
                    </c:extLst>
                  </c:dLbl>
                  <c:dLbl>
                    <c:idx val="2"/>
                    <c:layout>
                      <c:manualLayout>
                        <c:x val="-7.7160493827159926E-3"/>
                        <c:y val="-0.21023125437981779"/>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D165-41E7-86C4-4A154F297774}"/>
                      </c:ext>
                    </c:extLst>
                  </c:dLbl>
                  <c:dLbl>
                    <c:idx val="3"/>
                    <c:layout>
                      <c:manualLayout>
                        <c:x val="0"/>
                        <c:y val="-0.2186405045550105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D165-41E7-86C4-4A154F297774}"/>
                      </c:ext>
                    </c:extLst>
                  </c:dLbl>
                  <c:dLbl>
                    <c:idx val="4"/>
                    <c:layout>
                      <c:manualLayout>
                        <c:x val="-1.5432098765432098E-3"/>
                        <c:y val="-0.2102314750950455"/>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D165-41E7-86C4-4A154F297774}"/>
                      </c:ext>
                    </c:extLst>
                  </c:dLbl>
                  <c:dLbl>
                    <c:idx val="5"/>
                    <c:layout>
                      <c:manualLayout>
                        <c:x val="-4.0123456790123455E-2"/>
                        <c:y val="-0.2214435879467414"/>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D165-41E7-86C4-4A154F297774}"/>
                      </c:ext>
                    </c:extLst>
                  </c:dLbl>
                  <c:spPr>
                    <a:noFill/>
                    <a:ln>
                      <a:noFill/>
                    </a:ln>
                    <a:effectLst/>
                  </c:spPr>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Sheet1!$A$2:$A$7</c15:sqref>
                        </c15:formulaRef>
                      </c:ext>
                    </c:extLst>
                    <c:numCache>
                      <c:formatCode>General</c:formatCode>
                      <c:ptCount val="6"/>
                      <c:pt idx="0">
                        <c:v>2010</c:v>
                      </c:pt>
                      <c:pt idx="1">
                        <c:v>2020</c:v>
                      </c:pt>
                      <c:pt idx="2">
                        <c:v>2030</c:v>
                      </c:pt>
                      <c:pt idx="3">
                        <c:v>2040</c:v>
                      </c:pt>
                      <c:pt idx="4">
                        <c:v>2050</c:v>
                      </c:pt>
                      <c:pt idx="5">
                        <c:v>2060</c:v>
                      </c:pt>
                    </c:numCache>
                  </c:numRef>
                </c:cat>
                <c:val>
                  <c:numRef>
                    <c:extLst>
                      <c:ext uri="{02D57815-91ED-43cb-92C2-25804820EDAC}">
                        <c15:formulaRef>
                          <c15:sqref>Sheet1!$B$2:$B$7</c15:sqref>
                        </c15:formulaRef>
                      </c:ext>
                    </c:extLst>
                    <c:numCache>
                      <c:formatCode>General</c:formatCode>
                      <c:ptCount val="6"/>
                      <c:pt idx="0">
                        <c:v>33</c:v>
                      </c:pt>
                      <c:pt idx="1">
                        <c:v>34.200000000000003</c:v>
                      </c:pt>
                      <c:pt idx="2">
                        <c:v>34.9</c:v>
                      </c:pt>
                      <c:pt idx="3">
                        <c:v>35.799999999999997</c:v>
                      </c:pt>
                      <c:pt idx="4">
                        <c:v>36.700000000000003</c:v>
                      </c:pt>
                      <c:pt idx="5">
                        <c:v>37.4</c:v>
                      </c:pt>
                    </c:numCache>
                  </c:numRef>
                </c:val>
                <c:smooth val="1"/>
                <c:extLst>
                  <c:ext xmlns:c16="http://schemas.microsoft.com/office/drawing/2014/chart" uri="{C3380CC4-5D6E-409C-BE32-E72D297353CC}">
                    <c16:uniqueId val="{00000006-D165-41E7-86C4-4A154F297774}"/>
                  </c:ext>
                </c:extLst>
              </c15:ser>
            </c15:filteredLineSeries>
          </c:ext>
        </c:extLst>
      </c:lineChart>
      <c:lineChart>
        <c:grouping val="standard"/>
        <c:varyColors val="0"/>
        <c:ser>
          <c:idx val="1"/>
          <c:order val="1"/>
          <c:tx>
            <c:strRef>
              <c:f>Sheet1!$C$1</c:f>
              <c:strCache>
                <c:ptCount val="1"/>
                <c:pt idx="0">
                  <c:v># 65 and over</c:v>
                </c:pt>
              </c:strCache>
            </c:strRef>
          </c:tx>
          <c:spPr>
            <a:ln>
              <a:noFill/>
            </a:ln>
          </c:spPr>
          <c:marker>
            <c:symbol val="none"/>
          </c:marker>
          <c:dLbls>
            <c:spPr>
              <a:noFill/>
              <a:ln>
                <a:noFill/>
              </a:ln>
              <a:effectLst/>
            </c:spPr>
            <c:txPr>
              <a:bodyPr/>
              <a:lstStyle/>
              <a:p>
                <a:pPr>
                  <a:defRPr baseline="0">
                    <a:solidFill>
                      <a:srgbClr val="FFC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2020</c:v>
                </c:pt>
                <c:pt idx="2">
                  <c:v>2030</c:v>
                </c:pt>
                <c:pt idx="3">
                  <c:v>2040</c:v>
                </c:pt>
                <c:pt idx="4">
                  <c:v>2050</c:v>
                </c:pt>
                <c:pt idx="5">
                  <c:v>2060</c:v>
                </c:pt>
              </c:numCache>
            </c:numRef>
          </c:cat>
          <c:val>
            <c:numRef>
              <c:f>Sheet1!$C$2:$C$7</c:f>
              <c:numCache>
                <c:formatCode>General</c:formatCode>
                <c:ptCount val="6"/>
                <c:pt idx="0">
                  <c:v>4.3</c:v>
                </c:pt>
                <c:pt idx="1">
                  <c:v>6.4</c:v>
                </c:pt>
                <c:pt idx="2">
                  <c:v>9</c:v>
                </c:pt>
                <c:pt idx="3">
                  <c:v>11</c:v>
                </c:pt>
                <c:pt idx="4">
                  <c:v>12.4</c:v>
                </c:pt>
                <c:pt idx="5">
                  <c:v>13.5</c:v>
                </c:pt>
              </c:numCache>
            </c:numRef>
          </c:val>
          <c:smooth val="0"/>
          <c:extLst>
            <c:ext xmlns:c16="http://schemas.microsoft.com/office/drawing/2014/chart" uri="{C3380CC4-5D6E-409C-BE32-E72D297353CC}">
              <c16:uniqueId val="{00000009-D165-41E7-86C4-4A154F297774}"/>
            </c:ext>
          </c:extLst>
        </c:ser>
        <c:ser>
          <c:idx val="3"/>
          <c:order val="3"/>
          <c:tx>
            <c:strRef>
              <c:f>Sheet1!$E$1</c:f>
              <c:strCache>
                <c:ptCount val="1"/>
                <c:pt idx="0">
                  <c:v># Total population</c:v>
                </c:pt>
              </c:strCache>
            </c:strRef>
          </c:tx>
          <c:spPr>
            <a:ln>
              <a:noFill/>
            </a:ln>
          </c:spPr>
          <c:marker>
            <c:symbol val="none"/>
          </c:marker>
          <c:dLbls>
            <c:spPr>
              <a:noFill/>
              <a:ln>
                <a:noFill/>
              </a:ln>
              <a:effectLst/>
            </c:spPr>
            <c:txPr>
              <a:bodyPr wrap="square" lIns="38100" tIns="19050" rIns="38100" bIns="19050" anchor="ctr">
                <a:spAutoFit/>
              </a:bodyPr>
              <a:lstStyle/>
              <a:p>
                <a:pPr>
                  <a:defRPr b="1" baseline="0">
                    <a:solidFill>
                      <a:srgbClr val="92D05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2010</c:v>
                </c:pt>
                <c:pt idx="1">
                  <c:v>2020</c:v>
                </c:pt>
                <c:pt idx="2">
                  <c:v>2030</c:v>
                </c:pt>
                <c:pt idx="3">
                  <c:v>2040</c:v>
                </c:pt>
                <c:pt idx="4">
                  <c:v>2050</c:v>
                </c:pt>
                <c:pt idx="5">
                  <c:v>2060</c:v>
                </c:pt>
              </c:numCache>
            </c:numRef>
          </c:cat>
          <c:val>
            <c:numRef>
              <c:f>Sheet1!$E$2:$E$7</c:f>
              <c:numCache>
                <c:formatCode>General</c:formatCode>
                <c:ptCount val="6"/>
                <c:pt idx="0">
                  <c:v>37.299999999999997</c:v>
                </c:pt>
                <c:pt idx="1">
                  <c:v>40.6</c:v>
                </c:pt>
                <c:pt idx="2">
                  <c:v>43.9</c:v>
                </c:pt>
                <c:pt idx="3">
                  <c:v>46.8</c:v>
                </c:pt>
                <c:pt idx="4">
                  <c:v>49.1</c:v>
                </c:pt>
                <c:pt idx="5">
                  <c:v>51</c:v>
                </c:pt>
              </c:numCache>
            </c:numRef>
          </c:val>
          <c:smooth val="0"/>
          <c:extLst>
            <c:ext xmlns:c16="http://schemas.microsoft.com/office/drawing/2014/chart" uri="{C3380CC4-5D6E-409C-BE32-E72D297353CC}">
              <c16:uniqueId val="{0000000B-D165-41E7-86C4-4A154F297774}"/>
            </c:ext>
          </c:extLst>
        </c:ser>
        <c:dLbls>
          <c:showLegendKey val="0"/>
          <c:showVal val="0"/>
          <c:showCatName val="0"/>
          <c:showSerName val="0"/>
          <c:showPercent val="0"/>
          <c:showBubbleSize val="0"/>
        </c:dLbls>
        <c:marker val="1"/>
        <c:smooth val="0"/>
        <c:axId val="543010767"/>
        <c:axId val="543039055"/>
      </c:lineChart>
      <c:catAx>
        <c:axId val="46942464"/>
        <c:scaling>
          <c:orientation val="minMax"/>
        </c:scaling>
        <c:delete val="0"/>
        <c:axPos val="b"/>
        <c:numFmt formatCode="General" sourceLinked="1"/>
        <c:majorTickMark val="out"/>
        <c:minorTickMark val="none"/>
        <c:tickLblPos val="nextTo"/>
        <c:crossAx val="46996096"/>
        <c:crosses val="autoZero"/>
        <c:auto val="1"/>
        <c:lblAlgn val="ctr"/>
        <c:lblOffset val="100"/>
        <c:noMultiLvlLbl val="0"/>
      </c:catAx>
      <c:valAx>
        <c:axId val="46996096"/>
        <c:scaling>
          <c:orientation val="minMax"/>
        </c:scaling>
        <c:delete val="0"/>
        <c:axPos val="l"/>
        <c:majorGridlines/>
        <c:title>
          <c:tx>
            <c:rich>
              <a:bodyPr rot="-5400000" vert="horz"/>
              <a:lstStyle/>
              <a:p>
                <a:pPr>
                  <a:defRPr/>
                </a:pPr>
                <a:r>
                  <a:rPr lang="en-US" dirty="0"/>
                  <a:t>Age 65+ as % total population</a:t>
                </a:r>
              </a:p>
            </c:rich>
          </c:tx>
          <c:overlay val="0"/>
        </c:title>
        <c:numFmt formatCode="0.0%" sourceLinked="1"/>
        <c:majorTickMark val="out"/>
        <c:minorTickMark val="none"/>
        <c:tickLblPos val="nextTo"/>
        <c:crossAx val="46942464"/>
        <c:crosses val="autoZero"/>
        <c:crossBetween val="between"/>
      </c:valAx>
      <c:valAx>
        <c:axId val="543039055"/>
        <c:scaling>
          <c:orientation val="minMax"/>
          <c:max val="50"/>
        </c:scaling>
        <c:delete val="0"/>
        <c:axPos val="r"/>
        <c:title>
          <c:tx>
            <c:rich>
              <a:bodyPr/>
              <a:lstStyle/>
              <a:p>
                <a:pPr>
                  <a:defRPr b="0" baseline="0">
                    <a:solidFill>
                      <a:srgbClr val="92D050"/>
                    </a:solidFill>
                  </a:defRPr>
                </a:pPr>
                <a:r>
                  <a:rPr lang="en-US" b="0" baseline="0" dirty="0">
                    <a:solidFill>
                      <a:srgbClr val="92D050"/>
                    </a:solidFill>
                  </a:rPr>
                  <a:t>Millions of persons</a:t>
                </a:r>
              </a:p>
            </c:rich>
          </c:tx>
          <c:overlay val="0"/>
        </c:title>
        <c:numFmt formatCode="General" sourceLinked="1"/>
        <c:majorTickMark val="out"/>
        <c:minorTickMark val="none"/>
        <c:tickLblPos val="nextTo"/>
        <c:txPr>
          <a:bodyPr/>
          <a:lstStyle/>
          <a:p>
            <a:pPr>
              <a:defRPr baseline="0">
                <a:solidFill>
                  <a:srgbClr val="92D050"/>
                </a:solidFill>
              </a:defRPr>
            </a:pPr>
            <a:endParaRPr lang="en-US"/>
          </a:p>
        </c:txPr>
        <c:crossAx val="543010767"/>
        <c:crosses val="max"/>
        <c:crossBetween val="between"/>
      </c:valAx>
      <c:catAx>
        <c:axId val="543010767"/>
        <c:scaling>
          <c:orientation val="minMax"/>
        </c:scaling>
        <c:delete val="1"/>
        <c:axPos val="b"/>
        <c:numFmt formatCode="General" sourceLinked="1"/>
        <c:majorTickMark val="out"/>
        <c:minorTickMark val="none"/>
        <c:tickLblPos val="nextTo"/>
        <c:crossAx val="543039055"/>
        <c:crosses val="autoZero"/>
        <c:auto val="1"/>
        <c:lblAlgn val="ctr"/>
        <c:lblOffset val="100"/>
        <c:noMultiLvlLbl val="0"/>
      </c:catAx>
    </c:plotArea>
    <c:legend>
      <c:legendPos val="b"/>
      <c:legendEntry>
        <c:idx val="0"/>
        <c:txPr>
          <a:bodyPr/>
          <a:lstStyle/>
          <a:p>
            <a:pPr>
              <a:defRPr i="1" baseline="0">
                <a:solidFill>
                  <a:schemeClr val="tx1"/>
                </a:solidFill>
              </a:defRPr>
            </a:pPr>
            <a:endParaRPr lang="en-US"/>
          </a:p>
        </c:txPr>
      </c:legendEntry>
      <c:legendEntry>
        <c:idx val="1"/>
        <c:txPr>
          <a:bodyPr/>
          <a:lstStyle/>
          <a:p>
            <a:pPr>
              <a:defRPr baseline="0">
                <a:solidFill>
                  <a:srgbClr val="FFC000"/>
                </a:solidFill>
              </a:defRPr>
            </a:pPr>
            <a:endParaRPr lang="en-US"/>
          </a:p>
        </c:txPr>
      </c:legendEntry>
      <c:legendEntry>
        <c:idx val="2"/>
        <c:txPr>
          <a:bodyPr/>
          <a:lstStyle/>
          <a:p>
            <a:pPr>
              <a:defRPr b="1" baseline="0">
                <a:solidFill>
                  <a:srgbClr val="92D050"/>
                </a:solidFill>
              </a:defRPr>
            </a:pPr>
            <a:endParaRPr lang="en-US"/>
          </a:p>
        </c:txPr>
      </c:legendEntry>
      <c:overlay val="0"/>
      <c:spPr>
        <a:ln>
          <a:solidFill>
            <a:schemeClr val="bg2"/>
          </a:solidFill>
        </a:ln>
      </c:spPr>
      <c:txPr>
        <a:bodyPr/>
        <a:lstStyle/>
        <a:p>
          <a:pPr>
            <a:defRPr baseline="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5590994371467"/>
          <c:y val="6.5517241379310434E-2"/>
          <c:w val="0.81144465290806866"/>
          <c:h val="0.7206896551724149"/>
        </c:manualLayout>
      </c:layout>
      <c:barChart>
        <c:barDir val="col"/>
        <c:grouping val="stacked"/>
        <c:varyColors val="0"/>
        <c:ser>
          <c:idx val="13"/>
          <c:order val="0"/>
          <c:tx>
            <c:strRef>
              <c:f>Sheet1!$A$2</c:f>
              <c:strCache>
                <c:ptCount val="1"/>
                <c:pt idx="0">
                  <c:v>white</c:v>
                </c:pt>
              </c:strCache>
            </c:strRef>
          </c:tx>
          <c:spPr>
            <a:solidFill>
              <a:srgbClr val="FF00FF"/>
            </a:solidFill>
            <a:ln w="12700">
              <a:solidFill>
                <a:schemeClr val="tx1"/>
              </a:solidFill>
              <a:prstDash val="solid"/>
            </a:ln>
          </c:spPr>
          <c:invertIfNegative val="0"/>
          <c:dLbls>
            <c:spPr>
              <a:noFill/>
              <a:ln w="25400">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2010 (4.3M)</c:v>
                </c:pt>
                <c:pt idx="1">
                  <c:v>2060 (13.5M)</c:v>
                </c:pt>
              </c:strCache>
            </c:strRef>
          </c:cat>
          <c:val>
            <c:numRef>
              <c:f>Sheet1!$B$2:$C$2</c:f>
              <c:numCache>
                <c:formatCode>General</c:formatCode>
                <c:ptCount val="2"/>
                <c:pt idx="0">
                  <c:v>2.6629999999999998</c:v>
                </c:pt>
                <c:pt idx="1">
                  <c:v>4.2270000000000003</c:v>
                </c:pt>
              </c:numCache>
            </c:numRef>
          </c:val>
          <c:extLst>
            <c:ext xmlns:c16="http://schemas.microsoft.com/office/drawing/2014/chart" uri="{C3380CC4-5D6E-409C-BE32-E72D297353CC}">
              <c16:uniqueId val="{00000000-EFC4-4078-94C1-0ECFDFBB6015}"/>
            </c:ext>
          </c:extLst>
        </c:ser>
        <c:ser>
          <c:idx val="14"/>
          <c:order val="1"/>
          <c:tx>
            <c:strRef>
              <c:f>Sheet1!$A$3</c:f>
              <c:strCache>
                <c:ptCount val="1"/>
                <c:pt idx="0">
                  <c:v>black</c:v>
                </c:pt>
              </c:strCache>
            </c:strRef>
          </c:tx>
          <c:spPr>
            <a:solidFill>
              <a:srgbClr val="FF9900"/>
            </a:solidFill>
            <a:ln w="12700">
              <a:solidFill>
                <a:schemeClr val="tx1"/>
              </a:solidFill>
              <a:prstDash val="solid"/>
            </a:ln>
          </c:spPr>
          <c:invertIfNegative val="0"/>
          <c:dLbls>
            <c:spPr>
              <a:noFill/>
              <a:ln w="25400">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2010 (4.3M)</c:v>
                </c:pt>
                <c:pt idx="1">
                  <c:v>2060 (13.5M)</c:v>
                </c:pt>
              </c:strCache>
            </c:strRef>
          </c:cat>
          <c:val>
            <c:numRef>
              <c:f>Sheet1!$B$3:$C$3</c:f>
              <c:numCache>
                <c:formatCode>General</c:formatCode>
                <c:ptCount val="2"/>
                <c:pt idx="0">
                  <c:v>0.221</c:v>
                </c:pt>
                <c:pt idx="1">
                  <c:v>0.69899999999999995</c:v>
                </c:pt>
              </c:numCache>
            </c:numRef>
          </c:val>
          <c:extLst>
            <c:ext xmlns:c16="http://schemas.microsoft.com/office/drawing/2014/chart" uri="{C3380CC4-5D6E-409C-BE32-E72D297353CC}">
              <c16:uniqueId val="{00000001-EFC4-4078-94C1-0ECFDFBB6015}"/>
            </c:ext>
          </c:extLst>
        </c:ser>
        <c:ser>
          <c:idx val="15"/>
          <c:order val="2"/>
          <c:tx>
            <c:strRef>
              <c:f>Sheet1!$A$4</c:f>
              <c:strCache>
                <c:ptCount val="1"/>
                <c:pt idx="0">
                  <c:v>Asian</c:v>
                </c:pt>
              </c:strCache>
            </c:strRef>
          </c:tx>
          <c:spPr>
            <a:solidFill>
              <a:srgbClr val="99CCFF"/>
            </a:solidFill>
            <a:ln w="12700">
              <a:solidFill>
                <a:schemeClr val="tx1"/>
              </a:solidFill>
              <a:prstDash val="solid"/>
            </a:ln>
          </c:spPr>
          <c:invertIfNegative val="0"/>
          <c:dLbls>
            <c:dLbl>
              <c:idx val="0"/>
              <c:layout>
                <c:manualLayout>
                  <c:x val="0.11927251476377947"/>
                  <c:y val="4.57003418152481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C4-4078-94C1-0ECFDFBB6015}"/>
                </c:ext>
              </c:extLst>
            </c:dLbl>
            <c:spPr>
              <a:noFill/>
              <a:ln w="25400">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2010 (4.3M)</c:v>
                </c:pt>
                <c:pt idx="1">
                  <c:v>2060 (13.5M)</c:v>
                </c:pt>
              </c:strCache>
            </c:strRef>
          </c:cat>
          <c:val>
            <c:numRef>
              <c:f>Sheet1!$B$4:$C$4</c:f>
              <c:numCache>
                <c:formatCode>General</c:formatCode>
                <c:ptCount val="2"/>
                <c:pt idx="0">
                  <c:v>0.56799999999999995</c:v>
                </c:pt>
                <c:pt idx="1">
                  <c:v>2.391</c:v>
                </c:pt>
              </c:numCache>
            </c:numRef>
          </c:val>
          <c:extLst>
            <c:ext xmlns:c16="http://schemas.microsoft.com/office/drawing/2014/chart" uri="{C3380CC4-5D6E-409C-BE32-E72D297353CC}">
              <c16:uniqueId val="{00000003-EFC4-4078-94C1-0ECFDFBB6015}"/>
            </c:ext>
          </c:extLst>
        </c:ser>
        <c:ser>
          <c:idx val="16"/>
          <c:order val="3"/>
          <c:tx>
            <c:strRef>
              <c:f>Sheet1!$A$5</c:f>
              <c:strCache>
                <c:ptCount val="1"/>
                <c:pt idx="0">
                  <c:v>Other</c:v>
                </c:pt>
              </c:strCache>
            </c:strRef>
          </c:tx>
          <c:spPr>
            <a:solidFill>
              <a:srgbClr val="00CCFF"/>
            </a:solidFill>
            <a:ln w="12700">
              <a:solidFill>
                <a:schemeClr val="tx1"/>
              </a:solidFill>
              <a:prstDash val="solid"/>
            </a:ln>
          </c:spPr>
          <c:invertIfNegative val="0"/>
          <c:cat>
            <c:strRef>
              <c:f>Sheet1!$B$1:$C$1</c:f>
              <c:strCache>
                <c:ptCount val="2"/>
                <c:pt idx="0">
                  <c:v>2010 (4.3M)</c:v>
                </c:pt>
                <c:pt idx="1">
                  <c:v>2060 (13.5M)</c:v>
                </c:pt>
              </c:strCache>
            </c:strRef>
          </c:cat>
          <c:val>
            <c:numRef>
              <c:f>Sheet1!$B$5:$C$5</c:f>
              <c:numCache>
                <c:formatCode>General</c:formatCode>
                <c:ptCount val="2"/>
                <c:pt idx="0">
                  <c:v>6.9000000000000006E-2</c:v>
                </c:pt>
                <c:pt idx="1">
                  <c:v>0.41799999999999998</c:v>
                </c:pt>
              </c:numCache>
            </c:numRef>
          </c:val>
          <c:extLst>
            <c:ext xmlns:c16="http://schemas.microsoft.com/office/drawing/2014/chart" uri="{C3380CC4-5D6E-409C-BE32-E72D297353CC}">
              <c16:uniqueId val="{00000004-EFC4-4078-94C1-0ECFDFBB6015}"/>
            </c:ext>
          </c:extLst>
        </c:ser>
        <c:ser>
          <c:idx val="17"/>
          <c:order val="4"/>
          <c:tx>
            <c:strRef>
              <c:f>Sheet1!$A$6</c:f>
              <c:strCache>
                <c:ptCount val="1"/>
                <c:pt idx="0">
                  <c:v>Latino (any race)</c:v>
                </c:pt>
              </c:strCache>
            </c:strRef>
          </c:tx>
          <c:spPr>
            <a:solidFill>
              <a:srgbClr val="339966"/>
            </a:solidFill>
            <a:ln w="12700">
              <a:solidFill>
                <a:schemeClr val="tx1"/>
              </a:solidFill>
              <a:prstDash val="solid"/>
            </a:ln>
          </c:spPr>
          <c:invertIfNegative val="0"/>
          <c:dLbls>
            <c:dLbl>
              <c:idx val="0"/>
              <c:layout>
                <c:manualLayout>
                  <c:x val="0.11114936023622042"/>
                  <c:y val="-4.52029999516661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C4-4078-94C1-0ECFDFBB6015}"/>
                </c:ext>
              </c:extLst>
            </c:dLbl>
            <c:dLbl>
              <c:idx val="1"/>
              <c:layout>
                <c:manualLayout>
                  <c:x val="2.6717167210190653E-2"/>
                  <c:y val="2.59239660568894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C4-4078-94C1-0ECFDFBB6015}"/>
                </c:ext>
              </c:extLst>
            </c:dLbl>
            <c:spPr>
              <a:noFill/>
              <a:ln w="25400">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2010 (4.3M)</c:v>
                </c:pt>
                <c:pt idx="1">
                  <c:v>2060 (13.5M)</c:v>
                </c:pt>
              </c:strCache>
            </c:strRef>
          </c:cat>
          <c:val>
            <c:numRef>
              <c:f>Sheet1!$B$6:$C$6</c:f>
              <c:numCache>
                <c:formatCode>General</c:formatCode>
                <c:ptCount val="2"/>
                <c:pt idx="0">
                  <c:v>0.75900000000000001</c:v>
                </c:pt>
                <c:pt idx="1">
                  <c:v>5.5220000000000002</c:v>
                </c:pt>
              </c:numCache>
            </c:numRef>
          </c:val>
          <c:extLst>
            <c:ext xmlns:c16="http://schemas.microsoft.com/office/drawing/2014/chart" uri="{C3380CC4-5D6E-409C-BE32-E72D297353CC}">
              <c16:uniqueId val="{00000007-EFC4-4078-94C1-0ECFDFBB6015}"/>
            </c:ext>
          </c:extLst>
        </c:ser>
        <c:dLbls>
          <c:showLegendKey val="0"/>
          <c:showVal val="0"/>
          <c:showCatName val="0"/>
          <c:showSerName val="0"/>
          <c:showPercent val="0"/>
          <c:showBubbleSize val="0"/>
        </c:dLbls>
        <c:gapWidth val="150"/>
        <c:overlap val="100"/>
        <c:axId val="42836352"/>
        <c:axId val="42837888"/>
      </c:barChart>
      <c:lineChart>
        <c:grouping val="standard"/>
        <c:varyColors val="0"/>
        <c:ser>
          <c:idx val="18"/>
          <c:order val="5"/>
          <c:tx>
            <c:strRef>
              <c:f>Sheet1!$A$7</c:f>
              <c:strCache>
                <c:ptCount val="1"/>
                <c:pt idx="0">
                  <c:v>% total pop</c:v>
                </c:pt>
              </c:strCache>
            </c:strRef>
          </c:tx>
          <c:spPr>
            <a:ln w="38100">
              <a:solidFill>
                <a:srgbClr val="FF99CC"/>
              </a:solidFill>
              <a:prstDash val="solid"/>
            </a:ln>
          </c:spPr>
          <c:marker>
            <c:symbol val="diamond"/>
            <c:size val="8"/>
            <c:spPr>
              <a:solidFill>
                <a:srgbClr val="FF99CC"/>
              </a:solidFill>
              <a:ln>
                <a:solidFill>
                  <a:srgbClr val="FF99CC"/>
                </a:solidFill>
                <a:prstDash val="solid"/>
              </a:ln>
            </c:spPr>
          </c:marker>
          <c:dLbls>
            <c:dLbl>
              <c:idx val="4"/>
              <c:layout>
                <c:manualLayout>
                  <c:xMode val="edge"/>
                  <c:yMode val="edge"/>
                  <c:x val="0.45778611632270216"/>
                  <c:y val="5.0000000000000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C4-4078-94C1-0ECFDFBB6015}"/>
                </c:ext>
              </c:extLst>
            </c:dLbl>
            <c:dLbl>
              <c:idx val="5"/>
              <c:layout>
                <c:manualLayout>
                  <c:xMode val="edge"/>
                  <c:yMode val="edge"/>
                  <c:x val="0.59193245778611669"/>
                  <c:y val="3.6206896551724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C4-4078-94C1-0ECFDFBB6015}"/>
                </c:ext>
              </c:extLst>
            </c:dLbl>
            <c:spPr>
              <a:noFill/>
              <a:ln w="25400">
                <a:noFill/>
              </a:ln>
            </c:spPr>
            <c:txPr>
              <a:bodyPr/>
              <a:lstStyle/>
              <a:p>
                <a:pPr>
                  <a:defRPr sz="2200" b="1" i="0" u="none" strike="noStrike" baseline="0">
                    <a:solidFill>
                      <a:srgbClr val="FF99CC"/>
                    </a:solidFill>
                    <a:latin typeface="Times New Roman"/>
                    <a:ea typeface="Times New Roman"/>
                    <a:cs typeface="Times New Roman"/>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2010 (4.3M)</c:v>
                </c:pt>
                <c:pt idx="1">
                  <c:v>2060 (13.5M)</c:v>
                </c:pt>
              </c:strCache>
            </c:strRef>
          </c:cat>
          <c:val>
            <c:numRef>
              <c:f>Sheet1!$B$7:$C$7</c:f>
              <c:numCache>
                <c:formatCode>0.0%</c:formatCode>
                <c:ptCount val="2"/>
                <c:pt idx="0">
                  <c:v>0.38100000000000001</c:v>
                </c:pt>
                <c:pt idx="1">
                  <c:v>0.67100000000000004</c:v>
                </c:pt>
              </c:numCache>
            </c:numRef>
          </c:val>
          <c:smooth val="0"/>
          <c:extLst>
            <c:ext xmlns:c16="http://schemas.microsoft.com/office/drawing/2014/chart" uri="{C3380CC4-5D6E-409C-BE32-E72D297353CC}">
              <c16:uniqueId val="{0000000A-EFC4-4078-94C1-0ECFDFBB6015}"/>
            </c:ext>
          </c:extLst>
        </c:ser>
        <c:dLbls>
          <c:showLegendKey val="0"/>
          <c:showVal val="0"/>
          <c:showCatName val="0"/>
          <c:showSerName val="0"/>
          <c:showPercent val="0"/>
          <c:showBubbleSize val="0"/>
        </c:dLbls>
        <c:marker val="1"/>
        <c:smooth val="0"/>
        <c:axId val="42848256"/>
        <c:axId val="42849792"/>
      </c:lineChart>
      <c:catAx>
        <c:axId val="42836352"/>
        <c:scaling>
          <c:orientation val="minMax"/>
        </c:scaling>
        <c:delete val="0"/>
        <c:axPos val="b"/>
        <c:numFmt formatCode="General" sourceLinked="1"/>
        <c:majorTickMark val="out"/>
        <c:minorTickMark val="none"/>
        <c:tickLblPos val="nextTo"/>
        <c:spPr>
          <a:ln w="12700">
            <a:solidFill>
              <a:srgbClr val="00FFFF"/>
            </a:solidFill>
            <a:prstDash val="solid"/>
          </a:ln>
        </c:spPr>
        <c:txPr>
          <a:bodyPr rot="0" vert="horz"/>
          <a:lstStyle/>
          <a:p>
            <a:pPr>
              <a:defRPr sz="1600" b="1" i="0" u="none" strike="noStrike" baseline="0">
                <a:solidFill>
                  <a:srgbClr val="00FFFF"/>
                </a:solidFill>
                <a:latin typeface="Times New Roman"/>
                <a:ea typeface="Times New Roman"/>
                <a:cs typeface="Times New Roman"/>
              </a:defRPr>
            </a:pPr>
            <a:endParaRPr lang="en-US"/>
          </a:p>
        </c:txPr>
        <c:crossAx val="42837888"/>
        <c:crosses val="autoZero"/>
        <c:auto val="1"/>
        <c:lblAlgn val="ctr"/>
        <c:lblOffset val="100"/>
        <c:tickLblSkip val="1"/>
        <c:tickMarkSkip val="1"/>
        <c:noMultiLvlLbl val="0"/>
      </c:catAx>
      <c:valAx>
        <c:axId val="42837888"/>
        <c:scaling>
          <c:orientation val="minMax"/>
        </c:scaling>
        <c:delete val="0"/>
        <c:axPos val="l"/>
        <c:majorGridlines>
          <c:spPr>
            <a:ln w="12700">
              <a:solidFill>
                <a:srgbClr val="00FFFF"/>
              </a:solidFill>
              <a:prstDash val="solid"/>
            </a:ln>
          </c:spPr>
        </c:majorGridlines>
        <c:title>
          <c:tx>
            <c:rich>
              <a:bodyPr/>
              <a:lstStyle/>
              <a:p>
                <a:pPr>
                  <a:defRPr sz="1800" b="1" i="0" u="none" strike="noStrike" baseline="0">
                    <a:solidFill>
                      <a:srgbClr val="00FFFF"/>
                    </a:solidFill>
                    <a:latin typeface="Times New Roman"/>
                    <a:ea typeface="Times New Roman"/>
                    <a:cs typeface="Times New Roman"/>
                  </a:defRPr>
                </a:pPr>
                <a:r>
                  <a:rPr lang="en-US"/>
                  <a:t>millions of persons</a:t>
                </a:r>
              </a:p>
            </c:rich>
          </c:tx>
          <c:layout>
            <c:manualLayout>
              <c:xMode val="edge"/>
              <c:yMode val="edge"/>
              <c:x val="1.1257035647279576E-2"/>
              <c:y val="0.21379310344827623"/>
            </c:manualLayout>
          </c:layout>
          <c:overlay val="0"/>
          <c:spPr>
            <a:noFill/>
            <a:ln w="25400">
              <a:noFill/>
            </a:ln>
          </c:spPr>
        </c:title>
        <c:numFmt formatCode="General" sourceLinked="1"/>
        <c:majorTickMark val="out"/>
        <c:minorTickMark val="none"/>
        <c:tickLblPos val="nextTo"/>
        <c:spPr>
          <a:ln w="12700">
            <a:solidFill>
              <a:srgbClr val="00FFFF"/>
            </a:solidFill>
            <a:prstDash val="solid"/>
          </a:ln>
        </c:spPr>
        <c:txPr>
          <a:bodyPr rot="0" vert="horz"/>
          <a:lstStyle/>
          <a:p>
            <a:pPr>
              <a:defRPr sz="1800" b="1" i="0" u="none" strike="noStrike" baseline="0">
                <a:solidFill>
                  <a:srgbClr val="00FFFF"/>
                </a:solidFill>
                <a:latin typeface="Times New Roman"/>
                <a:ea typeface="Times New Roman"/>
                <a:cs typeface="Times New Roman"/>
              </a:defRPr>
            </a:pPr>
            <a:endParaRPr lang="en-US"/>
          </a:p>
        </c:txPr>
        <c:crossAx val="42836352"/>
        <c:crosses val="autoZero"/>
        <c:crossBetween val="between"/>
      </c:valAx>
      <c:catAx>
        <c:axId val="42848256"/>
        <c:scaling>
          <c:orientation val="minMax"/>
        </c:scaling>
        <c:delete val="1"/>
        <c:axPos val="b"/>
        <c:numFmt formatCode="General" sourceLinked="1"/>
        <c:majorTickMark val="out"/>
        <c:minorTickMark val="none"/>
        <c:tickLblPos val="none"/>
        <c:crossAx val="42849792"/>
        <c:crosses val="autoZero"/>
        <c:auto val="1"/>
        <c:lblAlgn val="ctr"/>
        <c:lblOffset val="100"/>
        <c:noMultiLvlLbl val="0"/>
      </c:catAx>
      <c:valAx>
        <c:axId val="42849792"/>
        <c:scaling>
          <c:orientation val="minMax"/>
        </c:scaling>
        <c:delete val="0"/>
        <c:axPos val="r"/>
        <c:title>
          <c:tx>
            <c:rich>
              <a:bodyPr/>
              <a:lstStyle/>
              <a:p>
                <a:pPr>
                  <a:defRPr sz="1800" b="1" i="0" u="none" strike="noStrike" baseline="0">
                    <a:solidFill>
                      <a:srgbClr val="FF00FF"/>
                    </a:solidFill>
                    <a:latin typeface="Times New Roman"/>
                    <a:ea typeface="Times New Roman"/>
                    <a:cs typeface="Times New Roman"/>
                  </a:defRPr>
                </a:pPr>
                <a:r>
                  <a:rPr lang="en-US" dirty="0">
                    <a:solidFill>
                      <a:schemeClr val="accent5"/>
                    </a:solidFill>
                  </a:rPr>
                  <a:t>% minority</a:t>
                </a:r>
              </a:p>
            </c:rich>
          </c:tx>
          <c:layout>
            <c:manualLayout>
              <c:xMode val="edge"/>
              <c:yMode val="edge"/>
              <c:x val="0.9399624765478426"/>
              <c:y val="0.28965517241379279"/>
            </c:manualLayout>
          </c:layout>
          <c:overlay val="0"/>
          <c:spPr>
            <a:noFill/>
            <a:ln w="25400">
              <a:noFill/>
            </a:ln>
          </c:spPr>
        </c:title>
        <c:numFmt formatCode="0.0%" sourceLinked="1"/>
        <c:majorTickMark val="out"/>
        <c:minorTickMark val="none"/>
        <c:tickLblPos val="none"/>
        <c:spPr>
          <a:ln w="12700">
            <a:solidFill>
              <a:srgbClr val="00CCFF"/>
            </a:solidFill>
            <a:prstDash val="solid"/>
          </a:ln>
        </c:spPr>
        <c:crossAx val="42848256"/>
        <c:crosses val="max"/>
        <c:crossBetween val="between"/>
      </c:valAx>
      <c:spPr>
        <a:noFill/>
        <a:ln w="12700">
          <a:solidFill>
            <a:srgbClr val="00FFFF"/>
          </a:solidFill>
          <a:prstDash val="solid"/>
        </a:ln>
      </c:spPr>
    </c:plotArea>
    <c:legend>
      <c:legendPos val="b"/>
      <c:layout>
        <c:manualLayout>
          <c:xMode val="edge"/>
          <c:yMode val="edge"/>
          <c:x val="2.3452157598499092E-2"/>
          <c:y val="0.917241379310345"/>
          <c:w val="0.95215759849906201"/>
          <c:h val="7.7586206896551907E-2"/>
        </c:manualLayout>
      </c:layout>
      <c:overlay val="0"/>
      <c:spPr>
        <a:noFill/>
        <a:ln w="12700">
          <a:solidFill>
            <a:srgbClr val="00FFFF"/>
          </a:solidFill>
          <a:prstDash val="solid"/>
        </a:ln>
      </c:spPr>
      <c:txPr>
        <a:bodyPr/>
        <a:lstStyle/>
        <a:p>
          <a:pPr>
            <a:defRPr sz="1655" b="1" i="0" u="none" strike="noStrike" baseline="0">
              <a:solidFill>
                <a:srgbClr val="00FFFF"/>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37523452157709E-2"/>
          <c:y val="0.10689655172413813"/>
          <c:w val="0.92495309568480422"/>
          <c:h val="0.6344827586206897"/>
        </c:manualLayout>
      </c:layout>
      <c:lineChart>
        <c:grouping val="standard"/>
        <c:varyColors val="0"/>
        <c:ser>
          <c:idx val="0"/>
          <c:order val="0"/>
          <c:tx>
            <c:strRef>
              <c:f>Sheet1!$A$2</c:f>
              <c:strCache>
                <c:ptCount val="1"/>
                <c:pt idx="0">
                  <c:v>Latino</c:v>
                </c:pt>
              </c:strCache>
            </c:strRef>
          </c:tx>
          <c:spPr>
            <a:ln w="38100">
              <a:solidFill>
                <a:srgbClr val="FF99CC"/>
              </a:solidFill>
              <a:prstDash val="solid"/>
            </a:ln>
          </c:spPr>
          <c:marker>
            <c:symbol val="diamond"/>
            <c:size val="8"/>
            <c:spPr>
              <a:solidFill>
                <a:srgbClr val="FF99CC"/>
              </a:solidFill>
              <a:ln>
                <a:solidFill>
                  <a:srgbClr val="FF99CC"/>
                </a:solidFill>
                <a:prstDash val="solid"/>
              </a:ln>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5B-40D0-B452-BF077FA85C6C}"/>
                </c:ext>
              </c:extLst>
            </c:dLbl>
            <c:spPr>
              <a:noFill/>
              <a:ln w="25400">
                <a:noFill/>
              </a:ln>
            </c:spPr>
            <c:txPr>
              <a:bodyPr/>
              <a:lstStyle/>
              <a:p>
                <a:pPr>
                  <a:defRPr sz="1800" b="1" i="0" u="none" strike="noStrike" baseline="0">
                    <a:solidFill>
                      <a:srgbClr val="FF99CC"/>
                    </a:solidFill>
                    <a:latin typeface="Times New Roman"/>
                    <a:ea typeface="Times New Roman"/>
                    <a:cs typeface="Times New Roman"/>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2000</c:v>
                </c:pt>
                <c:pt idx="1">
                  <c:v>2010</c:v>
                </c:pt>
                <c:pt idx="2">
                  <c:v>2020</c:v>
                </c:pt>
                <c:pt idx="3">
                  <c:v>2030</c:v>
                </c:pt>
                <c:pt idx="4">
                  <c:v>2040</c:v>
                </c:pt>
                <c:pt idx="5">
                  <c:v>2050</c:v>
                </c:pt>
                <c:pt idx="6">
                  <c:v>2060</c:v>
                </c:pt>
              </c:numCache>
            </c:numRef>
          </c:cat>
          <c:val>
            <c:numRef>
              <c:f>Sheet1!$B$2:$H$2</c:f>
              <c:numCache>
                <c:formatCode>0.0%</c:formatCode>
                <c:ptCount val="7"/>
                <c:pt idx="0">
                  <c:v>0.13300000000000001</c:v>
                </c:pt>
                <c:pt idx="1">
                  <c:v>0.17699999999999999</c:v>
                </c:pt>
                <c:pt idx="2">
                  <c:v>0.218</c:v>
                </c:pt>
                <c:pt idx="3">
                  <c:v>0.26700000000000002</c:v>
                </c:pt>
                <c:pt idx="4">
                  <c:v>0.33200000000000002</c:v>
                </c:pt>
                <c:pt idx="5">
                  <c:v>0.379</c:v>
                </c:pt>
                <c:pt idx="6">
                  <c:v>0.41</c:v>
                </c:pt>
              </c:numCache>
            </c:numRef>
          </c:val>
          <c:smooth val="0"/>
          <c:extLst>
            <c:ext xmlns:c16="http://schemas.microsoft.com/office/drawing/2014/chart" uri="{C3380CC4-5D6E-409C-BE32-E72D297353CC}">
              <c16:uniqueId val="{00000001-875B-40D0-B452-BF077FA85C6C}"/>
            </c:ext>
          </c:extLst>
        </c:ser>
        <c:ser>
          <c:idx val="3"/>
          <c:order val="1"/>
          <c:tx>
            <c:strRef>
              <c:f>Sheet1!$A$5</c:f>
              <c:strCache>
                <c:ptCount val="1"/>
                <c:pt idx="0">
                  <c:v>nonLatino white</c:v>
                </c:pt>
              </c:strCache>
            </c:strRef>
          </c:tx>
          <c:spPr>
            <a:ln w="38100">
              <a:solidFill>
                <a:srgbClr val="00FFFF"/>
              </a:solidFill>
              <a:prstDash val="solid"/>
            </a:ln>
          </c:spPr>
          <c:marker>
            <c:symbol val="x"/>
            <c:size val="8"/>
            <c:spPr>
              <a:noFill/>
              <a:ln>
                <a:solidFill>
                  <a:srgbClr val="00FFFF"/>
                </a:solidFill>
                <a:prstDash val="solid"/>
              </a:ln>
            </c:spPr>
          </c:marker>
          <c:dLbls>
            <c:dLbl>
              <c:idx val="0"/>
              <c:layout>
                <c:manualLayout>
                  <c:x val="-9.1769324716358167E-2"/>
                  <c:y val="4.41570248657739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5B-40D0-B452-BF077FA85C6C}"/>
                </c:ext>
              </c:extLst>
            </c:dLbl>
            <c:spPr>
              <a:noFill/>
              <a:ln w="25400">
                <a:noFill/>
              </a:ln>
            </c:spPr>
            <c:txPr>
              <a:bodyPr/>
              <a:lstStyle/>
              <a:p>
                <a:pPr>
                  <a:defRPr sz="1800" b="1" i="0" u="none" strike="noStrike" baseline="0">
                    <a:solidFill>
                      <a:srgbClr val="FFFF00"/>
                    </a:solidFill>
                    <a:latin typeface="Times New Roman"/>
                    <a:ea typeface="Times New Roman"/>
                    <a:cs typeface="Times New Roman"/>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2000</c:v>
                </c:pt>
                <c:pt idx="1">
                  <c:v>2010</c:v>
                </c:pt>
                <c:pt idx="2">
                  <c:v>2020</c:v>
                </c:pt>
                <c:pt idx="3">
                  <c:v>2030</c:v>
                </c:pt>
                <c:pt idx="4">
                  <c:v>2040</c:v>
                </c:pt>
                <c:pt idx="5">
                  <c:v>2050</c:v>
                </c:pt>
                <c:pt idx="6">
                  <c:v>2060</c:v>
                </c:pt>
              </c:numCache>
            </c:numRef>
          </c:cat>
          <c:val>
            <c:numRef>
              <c:f>Sheet1!$B$5:$H$5</c:f>
              <c:numCache>
                <c:formatCode>0.0%</c:formatCode>
                <c:ptCount val="7"/>
                <c:pt idx="0">
                  <c:v>0.70199999999999996</c:v>
                </c:pt>
                <c:pt idx="1">
                  <c:v>0.621</c:v>
                </c:pt>
                <c:pt idx="2">
                  <c:v>0.55400000000000005</c:v>
                </c:pt>
                <c:pt idx="3">
                  <c:v>0.49</c:v>
                </c:pt>
                <c:pt idx="4">
                  <c:v>0.41399999999999998</c:v>
                </c:pt>
                <c:pt idx="5">
                  <c:v>0.36299999999999999</c:v>
                </c:pt>
                <c:pt idx="6">
                  <c:v>0.32899999999999996</c:v>
                </c:pt>
              </c:numCache>
            </c:numRef>
          </c:val>
          <c:smooth val="0"/>
          <c:extLst>
            <c:ext xmlns:c16="http://schemas.microsoft.com/office/drawing/2014/chart" uri="{C3380CC4-5D6E-409C-BE32-E72D297353CC}">
              <c16:uniqueId val="{00000003-875B-40D0-B452-BF077FA85C6C}"/>
            </c:ext>
          </c:extLst>
        </c:ser>
        <c:dLbls>
          <c:showLegendKey val="0"/>
          <c:showVal val="0"/>
          <c:showCatName val="0"/>
          <c:showSerName val="0"/>
          <c:showPercent val="0"/>
          <c:showBubbleSize val="0"/>
        </c:dLbls>
        <c:marker val="1"/>
        <c:smooth val="0"/>
        <c:axId val="41990016"/>
        <c:axId val="42000384"/>
      </c:lineChart>
      <c:catAx>
        <c:axId val="41990016"/>
        <c:scaling>
          <c:orientation val="minMax"/>
        </c:scaling>
        <c:delete val="0"/>
        <c:axPos val="b"/>
        <c:title>
          <c:tx>
            <c:rich>
              <a:bodyPr/>
              <a:lstStyle/>
              <a:p>
                <a:pPr>
                  <a:defRPr sz="1800" b="1" i="0" u="none" strike="noStrike" baseline="0">
                    <a:solidFill>
                      <a:srgbClr val="00FFFF"/>
                    </a:solidFill>
                    <a:latin typeface="Times New Roman"/>
                    <a:ea typeface="Times New Roman"/>
                    <a:cs typeface="Times New Roman"/>
                  </a:defRPr>
                </a:pPr>
                <a:r>
                  <a:rPr lang="en-US"/>
                  <a:t>year</a:t>
                </a:r>
              </a:p>
            </c:rich>
          </c:tx>
          <c:layout>
            <c:manualLayout>
              <c:xMode val="edge"/>
              <c:yMode val="edge"/>
              <c:x val="0.49093282480314959"/>
              <c:y val="0.86478796602037655"/>
            </c:manualLayout>
          </c:layout>
          <c:overlay val="0"/>
          <c:spPr>
            <a:noFill/>
            <a:ln w="25400">
              <a:noFill/>
            </a:ln>
          </c:spPr>
        </c:title>
        <c:numFmt formatCode="General" sourceLinked="1"/>
        <c:majorTickMark val="out"/>
        <c:minorTickMark val="none"/>
        <c:tickLblPos val="nextTo"/>
        <c:spPr>
          <a:ln w="12700">
            <a:solidFill>
              <a:srgbClr val="00FFFF"/>
            </a:solidFill>
            <a:prstDash val="solid"/>
          </a:ln>
        </c:spPr>
        <c:txPr>
          <a:bodyPr rot="0" vert="horz"/>
          <a:lstStyle/>
          <a:p>
            <a:pPr>
              <a:defRPr sz="2200" b="1" i="0" u="none" strike="noStrike" baseline="0">
                <a:solidFill>
                  <a:srgbClr val="00FFFF"/>
                </a:solidFill>
                <a:latin typeface="Times New Roman"/>
                <a:ea typeface="Times New Roman"/>
                <a:cs typeface="Times New Roman"/>
              </a:defRPr>
            </a:pPr>
            <a:endParaRPr lang="en-US"/>
          </a:p>
        </c:txPr>
        <c:crossAx val="42000384"/>
        <c:crosses val="autoZero"/>
        <c:auto val="1"/>
        <c:lblAlgn val="ctr"/>
        <c:lblOffset val="100"/>
        <c:tickLblSkip val="1"/>
        <c:tickMarkSkip val="1"/>
        <c:noMultiLvlLbl val="0"/>
      </c:catAx>
      <c:valAx>
        <c:axId val="42000384"/>
        <c:scaling>
          <c:orientation val="minMax"/>
          <c:max val="0.71000000023282761"/>
          <c:min val="0"/>
        </c:scaling>
        <c:delete val="1"/>
        <c:axPos val="l"/>
        <c:majorGridlines>
          <c:spPr>
            <a:ln w="12700">
              <a:solidFill>
                <a:srgbClr val="00FFFF"/>
              </a:solidFill>
              <a:prstDash val="solid"/>
            </a:ln>
          </c:spPr>
        </c:majorGridlines>
        <c:title>
          <c:tx>
            <c:rich>
              <a:bodyPr/>
              <a:lstStyle/>
              <a:p>
                <a:pPr>
                  <a:defRPr sz="1800" b="1" i="0" u="none" strike="noStrike" baseline="0">
                    <a:solidFill>
                      <a:srgbClr val="00FFFF"/>
                    </a:solidFill>
                    <a:latin typeface="Times New Roman"/>
                    <a:ea typeface="Times New Roman"/>
                    <a:cs typeface="Times New Roman"/>
                  </a:defRPr>
                </a:pPr>
                <a:r>
                  <a:rPr lang="en-US"/>
                  <a:t>group as % all elders</a:t>
                </a:r>
              </a:p>
            </c:rich>
          </c:tx>
          <c:layout>
            <c:manualLayout>
              <c:xMode val="edge"/>
              <c:yMode val="edge"/>
              <c:x val="1.0318949343339589E-2"/>
              <c:y val="0.18275862068965515"/>
            </c:manualLayout>
          </c:layout>
          <c:overlay val="0"/>
          <c:spPr>
            <a:noFill/>
            <a:ln w="25400">
              <a:noFill/>
            </a:ln>
          </c:spPr>
        </c:title>
        <c:numFmt formatCode="0.0%" sourceLinked="1"/>
        <c:majorTickMark val="out"/>
        <c:minorTickMark val="none"/>
        <c:tickLblPos val="none"/>
        <c:crossAx val="41990016"/>
        <c:crosses val="autoZero"/>
        <c:crossBetween val="between"/>
      </c:valAx>
      <c:spPr>
        <a:noFill/>
        <a:ln w="12700">
          <a:solidFill>
            <a:srgbClr val="00FFFF"/>
          </a:solidFill>
          <a:prstDash val="solid"/>
        </a:ln>
      </c:spPr>
    </c:plotArea>
    <c:legend>
      <c:legendPos val="t"/>
      <c:layout>
        <c:manualLayout>
          <c:xMode val="edge"/>
          <c:yMode val="edge"/>
          <c:x val="0.33020637898686783"/>
          <c:y val="3.4482758620689698E-3"/>
          <c:w val="0.38836772983114543"/>
          <c:h val="7.7586206896551865E-2"/>
        </c:manualLayout>
      </c:layout>
      <c:overlay val="0"/>
      <c:spPr>
        <a:solidFill>
          <a:schemeClr val="bg1"/>
        </a:solidFill>
        <a:ln w="3175">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&lt;100% FPL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c:v>
                </c:pt>
                <c:pt idx="1">
                  <c:v>Asian</c:v>
                </c:pt>
                <c:pt idx="2">
                  <c:v>Latino</c:v>
                </c:pt>
                <c:pt idx="3">
                  <c:v>AfrAm</c:v>
                </c:pt>
                <c:pt idx="4">
                  <c:v>AmIndian/
AK Native*</c:v>
                </c:pt>
              </c:strCache>
            </c:strRef>
          </c:cat>
          <c:val>
            <c:numRef>
              <c:f>Sheet1!$B$2:$B$6</c:f>
              <c:numCache>
                <c:formatCode>0.0%</c:formatCode>
                <c:ptCount val="5"/>
                <c:pt idx="0">
                  <c:v>8.1000000000000003E-2</c:v>
                </c:pt>
                <c:pt idx="1">
                  <c:v>0.10199999999999999</c:v>
                </c:pt>
                <c:pt idx="2">
                  <c:v>0.13300000000000001</c:v>
                </c:pt>
                <c:pt idx="3">
                  <c:v>0.22900000000000001</c:v>
                </c:pt>
                <c:pt idx="4">
                  <c:v>0.17799999999999999</c:v>
                </c:pt>
              </c:numCache>
            </c:numRef>
          </c:val>
          <c:extLst>
            <c:ext xmlns:c16="http://schemas.microsoft.com/office/drawing/2014/chart" uri="{C3380CC4-5D6E-409C-BE32-E72D297353CC}">
              <c16:uniqueId val="{00000000-113E-4083-B365-7A06C9528C5E}"/>
            </c:ext>
          </c:extLst>
        </c:ser>
        <c:ser>
          <c:idx val="1"/>
          <c:order val="1"/>
          <c:tx>
            <c:strRef>
              <c:f>Sheet1!$C$1</c:f>
              <c:strCache>
                <c:ptCount val="1"/>
                <c:pt idx="0">
                  <c:v>100-200% FPL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c:v>
                </c:pt>
                <c:pt idx="1">
                  <c:v>Asian</c:v>
                </c:pt>
                <c:pt idx="2">
                  <c:v>Latino</c:v>
                </c:pt>
                <c:pt idx="3">
                  <c:v>AfrAm</c:v>
                </c:pt>
                <c:pt idx="4">
                  <c:v>AmIndian/
AK Native*</c:v>
                </c:pt>
              </c:strCache>
            </c:strRef>
          </c:cat>
          <c:val>
            <c:numRef>
              <c:f>Sheet1!$C$2:$C$6</c:f>
              <c:numCache>
                <c:formatCode>0.0%</c:formatCode>
                <c:ptCount val="5"/>
                <c:pt idx="0">
                  <c:v>0.17499999999999999</c:v>
                </c:pt>
                <c:pt idx="1">
                  <c:v>0.22700000000000001</c:v>
                </c:pt>
                <c:pt idx="2">
                  <c:v>0.30299999999999999</c:v>
                </c:pt>
                <c:pt idx="3">
                  <c:v>0.189</c:v>
                </c:pt>
                <c:pt idx="4">
                  <c:v>0.245</c:v>
                </c:pt>
              </c:numCache>
            </c:numRef>
          </c:val>
          <c:extLst>
            <c:ext xmlns:c16="http://schemas.microsoft.com/office/drawing/2014/chart" uri="{C3380CC4-5D6E-409C-BE32-E72D297353CC}">
              <c16:uniqueId val="{00000001-113E-4083-B365-7A06C9528C5E}"/>
            </c:ext>
          </c:extLst>
        </c:ser>
        <c:dLbls>
          <c:showLegendKey val="0"/>
          <c:showVal val="0"/>
          <c:showCatName val="0"/>
          <c:showSerName val="0"/>
          <c:showPercent val="0"/>
          <c:showBubbleSize val="0"/>
        </c:dLbls>
        <c:gapWidth val="125"/>
        <c:overlap val="100"/>
        <c:axId val="36191616"/>
        <c:axId val="36193408"/>
      </c:barChart>
      <c:catAx>
        <c:axId val="3619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193408"/>
        <c:crosses val="autoZero"/>
        <c:auto val="1"/>
        <c:lblAlgn val="ctr"/>
        <c:lblOffset val="100"/>
        <c:noMultiLvlLbl val="0"/>
      </c:catAx>
      <c:valAx>
        <c:axId val="36193408"/>
        <c:scaling>
          <c:orientation val="minMax"/>
          <c:max val="0.53"/>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9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035647279584E-2"/>
          <c:y val="2.0689655172413876E-2"/>
          <c:w val="0.6594746716697969"/>
          <c:h val="0.83793103448275863"/>
        </c:manualLayout>
      </c:layout>
      <c:barChart>
        <c:barDir val="col"/>
        <c:grouping val="percentStacked"/>
        <c:varyColors val="0"/>
        <c:ser>
          <c:idx val="0"/>
          <c:order val="0"/>
          <c:tx>
            <c:strRef>
              <c:f>Sheet1!$A$2</c:f>
              <c:strCache>
                <c:ptCount val="1"/>
                <c:pt idx="0">
                  <c:v>Personal insurance &amp; pensions</c:v>
                </c:pt>
              </c:strCache>
            </c:strRef>
          </c:tx>
          <c:spPr>
            <a:solidFill>
              <a:schemeClr val="accent1"/>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45-54</c:v>
                </c:pt>
                <c:pt idx="1">
                  <c:v>55-64</c:v>
                </c:pt>
                <c:pt idx="2">
                  <c:v>65-74</c:v>
                </c:pt>
                <c:pt idx="3">
                  <c:v>75 and over</c:v>
                </c:pt>
              </c:strCache>
            </c:strRef>
          </c:cat>
          <c:val>
            <c:numRef>
              <c:f>Sheet1!$B$2:$E$2</c:f>
              <c:numCache>
                <c:formatCode>#.0#</c:formatCode>
                <c:ptCount val="4"/>
                <c:pt idx="0">
                  <c:v>14.6</c:v>
                </c:pt>
                <c:pt idx="1">
                  <c:v>12.8</c:v>
                </c:pt>
                <c:pt idx="2">
                  <c:v>7.3</c:v>
                </c:pt>
                <c:pt idx="3">
                  <c:v>6.5</c:v>
                </c:pt>
              </c:numCache>
            </c:numRef>
          </c:val>
          <c:extLst>
            <c:ext xmlns:c16="http://schemas.microsoft.com/office/drawing/2014/chart" uri="{C3380CC4-5D6E-409C-BE32-E72D297353CC}">
              <c16:uniqueId val="{00000000-4B2C-47B5-BD7F-340411698E1D}"/>
            </c:ext>
          </c:extLst>
        </c:ser>
        <c:ser>
          <c:idx val="1"/>
          <c:order val="1"/>
          <c:tx>
            <c:strRef>
              <c:f>Sheet1!$A$3</c:f>
              <c:strCache>
                <c:ptCount val="1"/>
                <c:pt idx="0">
                  <c:v>Healthcare</c:v>
                </c:pt>
              </c:strCache>
            </c:strRef>
          </c:tx>
          <c:spPr>
            <a:solidFill>
              <a:srgbClr val="FFC000"/>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45-54</c:v>
                </c:pt>
                <c:pt idx="1">
                  <c:v>55-64</c:v>
                </c:pt>
                <c:pt idx="2">
                  <c:v>65-74</c:v>
                </c:pt>
                <c:pt idx="3">
                  <c:v>75 and over</c:v>
                </c:pt>
              </c:strCache>
            </c:strRef>
          </c:cat>
          <c:val>
            <c:numRef>
              <c:f>Sheet1!$B$3:$E$3</c:f>
              <c:numCache>
                <c:formatCode>#.0#</c:formatCode>
                <c:ptCount val="4"/>
                <c:pt idx="0">
                  <c:v>6.8</c:v>
                </c:pt>
                <c:pt idx="1">
                  <c:v>8.6999999999999993</c:v>
                </c:pt>
                <c:pt idx="2">
                  <c:v>11.9</c:v>
                </c:pt>
                <c:pt idx="3">
                  <c:v>16</c:v>
                </c:pt>
              </c:numCache>
            </c:numRef>
          </c:val>
          <c:extLst>
            <c:ext xmlns:c16="http://schemas.microsoft.com/office/drawing/2014/chart" uri="{C3380CC4-5D6E-409C-BE32-E72D297353CC}">
              <c16:uniqueId val="{00000001-4B2C-47B5-BD7F-340411698E1D}"/>
            </c:ext>
          </c:extLst>
        </c:ser>
        <c:ser>
          <c:idx val="2"/>
          <c:order val="2"/>
          <c:tx>
            <c:strRef>
              <c:f>Sheet1!$A$4</c:f>
              <c:strCache>
                <c:ptCount val="1"/>
                <c:pt idx="0">
                  <c:v>Transportation</c:v>
                </c:pt>
              </c:strCache>
            </c:strRef>
          </c:tx>
          <c:spPr>
            <a:solidFill>
              <a:schemeClr val="accent2">
                <a:lumMod val="20000"/>
                <a:lumOff val="80000"/>
              </a:schemeClr>
            </a:solidFill>
            <a:ln w="12695">
              <a:solidFill>
                <a:schemeClr val="tx1"/>
              </a:solidFill>
              <a:prstDash val="solid"/>
            </a:ln>
          </c:spPr>
          <c:invertIfNegative val="0"/>
          <c:dLbls>
            <c:spPr>
              <a:noFill/>
              <a:ln w="25390">
                <a:noFill/>
              </a:ln>
            </c:spPr>
            <c:txPr>
              <a:bodyPr/>
              <a:lstStyle/>
              <a:p>
                <a:pPr>
                  <a:defRPr sz="1799" b="1" i="0" u="none" strike="noStrike" baseline="0">
                    <a:solidFill>
                      <a:schemeClr val="bg2"/>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45-54</c:v>
                </c:pt>
                <c:pt idx="1">
                  <c:v>55-64</c:v>
                </c:pt>
                <c:pt idx="2">
                  <c:v>65-74</c:v>
                </c:pt>
                <c:pt idx="3">
                  <c:v>75 and over</c:v>
                </c:pt>
              </c:strCache>
            </c:strRef>
          </c:cat>
          <c:val>
            <c:numRef>
              <c:f>Sheet1!$B$4:$E$4</c:f>
              <c:numCache>
                <c:formatCode>#.0#</c:formatCode>
                <c:ptCount val="4"/>
                <c:pt idx="0">
                  <c:v>15.3</c:v>
                </c:pt>
                <c:pt idx="1">
                  <c:v>15.8</c:v>
                </c:pt>
                <c:pt idx="2">
                  <c:v>15.7</c:v>
                </c:pt>
                <c:pt idx="3">
                  <c:v>11.8</c:v>
                </c:pt>
              </c:numCache>
            </c:numRef>
          </c:val>
          <c:extLst>
            <c:ext xmlns:c16="http://schemas.microsoft.com/office/drawing/2014/chart" uri="{C3380CC4-5D6E-409C-BE32-E72D297353CC}">
              <c16:uniqueId val="{00000002-4B2C-47B5-BD7F-340411698E1D}"/>
            </c:ext>
          </c:extLst>
        </c:ser>
        <c:ser>
          <c:idx val="3"/>
          <c:order val="3"/>
          <c:tx>
            <c:strRef>
              <c:f>Sheet1!$A$5</c:f>
              <c:strCache>
                <c:ptCount val="1"/>
                <c:pt idx="0">
                  <c:v>Housing</c:v>
                </c:pt>
              </c:strCache>
            </c:strRef>
          </c:tx>
          <c:spPr>
            <a:solidFill>
              <a:srgbClr val="FF66CC"/>
            </a:solidFill>
            <a:ln w="12695">
              <a:solidFill>
                <a:schemeClr val="tx1"/>
              </a:solidFill>
              <a:prstDash val="solid"/>
            </a:ln>
          </c:spPr>
          <c:invertIfNegative val="0"/>
          <c:dPt>
            <c:idx val="0"/>
            <c:invertIfNegative val="0"/>
            <c:bubble3D val="0"/>
            <c:extLst>
              <c:ext xmlns:c16="http://schemas.microsoft.com/office/drawing/2014/chart" uri="{C3380CC4-5D6E-409C-BE32-E72D297353CC}">
                <c16:uniqueId val="{00000001-EB2C-4E05-A3BE-38898A814E68}"/>
              </c:ext>
            </c:extLst>
          </c:dPt>
          <c:dPt>
            <c:idx val="1"/>
            <c:invertIfNegative val="0"/>
            <c:bubble3D val="0"/>
            <c:extLst>
              <c:ext xmlns:c16="http://schemas.microsoft.com/office/drawing/2014/chart" uri="{C3380CC4-5D6E-409C-BE32-E72D297353CC}">
                <c16:uniqueId val="{00000002-EB2C-4E05-A3BE-38898A814E68}"/>
              </c:ext>
            </c:extLst>
          </c:dPt>
          <c:dPt>
            <c:idx val="2"/>
            <c:invertIfNegative val="0"/>
            <c:bubble3D val="0"/>
            <c:extLst>
              <c:ext xmlns:c16="http://schemas.microsoft.com/office/drawing/2014/chart" uri="{C3380CC4-5D6E-409C-BE32-E72D297353CC}">
                <c16:uniqueId val="{00000003-EB2C-4E05-A3BE-38898A814E68}"/>
              </c:ext>
            </c:extLst>
          </c:dPt>
          <c:dPt>
            <c:idx val="3"/>
            <c:invertIfNegative val="0"/>
            <c:bubble3D val="0"/>
            <c:extLst>
              <c:ext xmlns:c16="http://schemas.microsoft.com/office/drawing/2014/chart" uri="{C3380CC4-5D6E-409C-BE32-E72D297353CC}">
                <c16:uniqueId val="{00000000-EB2C-4E05-A3BE-38898A814E68}"/>
              </c:ext>
            </c:extLst>
          </c:dPt>
          <c:dLbls>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45-54</c:v>
                </c:pt>
                <c:pt idx="1">
                  <c:v>55-64</c:v>
                </c:pt>
                <c:pt idx="2">
                  <c:v>65-74</c:v>
                </c:pt>
                <c:pt idx="3">
                  <c:v>75 and over</c:v>
                </c:pt>
              </c:strCache>
            </c:strRef>
          </c:cat>
          <c:val>
            <c:numRef>
              <c:f>Sheet1!$B$5:$E$5</c:f>
              <c:numCache>
                <c:formatCode>#.0#</c:formatCode>
                <c:ptCount val="4"/>
                <c:pt idx="0">
                  <c:v>31.3</c:v>
                </c:pt>
                <c:pt idx="1">
                  <c:v>31.6</c:v>
                </c:pt>
                <c:pt idx="2">
                  <c:v>32</c:v>
                </c:pt>
                <c:pt idx="3">
                  <c:v>35.700000000000003</c:v>
                </c:pt>
              </c:numCache>
            </c:numRef>
          </c:val>
          <c:extLst>
            <c:ext xmlns:c16="http://schemas.microsoft.com/office/drawing/2014/chart" uri="{C3380CC4-5D6E-409C-BE32-E72D297353CC}">
              <c16:uniqueId val="{00000003-4B2C-47B5-BD7F-340411698E1D}"/>
            </c:ext>
          </c:extLst>
        </c:ser>
        <c:ser>
          <c:idx val="4"/>
          <c:order val="4"/>
          <c:tx>
            <c:strRef>
              <c:f>Sheet1!$A$6</c:f>
              <c:strCache>
                <c:ptCount val="1"/>
                <c:pt idx="0">
                  <c:v>Food</c:v>
                </c:pt>
              </c:strCache>
            </c:strRef>
          </c:tx>
          <c:spPr>
            <a:solidFill>
              <a:schemeClr val="bg2"/>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45-54</c:v>
                </c:pt>
                <c:pt idx="1">
                  <c:v>55-64</c:v>
                </c:pt>
                <c:pt idx="2">
                  <c:v>65-74</c:v>
                </c:pt>
                <c:pt idx="3">
                  <c:v>75 and over</c:v>
                </c:pt>
              </c:strCache>
            </c:strRef>
          </c:cat>
          <c:val>
            <c:numRef>
              <c:f>Sheet1!$B$6:$E$6</c:f>
              <c:numCache>
                <c:formatCode>#.0#</c:formatCode>
                <c:ptCount val="4"/>
                <c:pt idx="0">
                  <c:v>12.6</c:v>
                </c:pt>
                <c:pt idx="1">
                  <c:v>12.1</c:v>
                </c:pt>
                <c:pt idx="2">
                  <c:v>13</c:v>
                </c:pt>
                <c:pt idx="3">
                  <c:v>12.9</c:v>
                </c:pt>
              </c:numCache>
            </c:numRef>
          </c:val>
          <c:extLst>
            <c:ext xmlns:c16="http://schemas.microsoft.com/office/drawing/2014/chart" uri="{C3380CC4-5D6E-409C-BE32-E72D297353CC}">
              <c16:uniqueId val="{00000004-4B2C-47B5-BD7F-340411698E1D}"/>
            </c:ext>
          </c:extLst>
        </c:ser>
        <c:ser>
          <c:idx val="5"/>
          <c:order val="5"/>
          <c:tx>
            <c:strRef>
              <c:f>Sheet1!$A$7</c:f>
              <c:strCache>
                <c:ptCount val="1"/>
                <c:pt idx="0">
                  <c:v>Other</c:v>
                </c:pt>
              </c:strCache>
            </c:strRef>
          </c:tx>
          <c:spPr>
            <a:solidFill>
              <a:srgbClr val="00CCFF"/>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45-54</c:v>
                </c:pt>
                <c:pt idx="1">
                  <c:v>55-64</c:v>
                </c:pt>
                <c:pt idx="2">
                  <c:v>65-74</c:v>
                </c:pt>
                <c:pt idx="3">
                  <c:v>75 and over</c:v>
                </c:pt>
              </c:strCache>
            </c:strRef>
          </c:cat>
          <c:val>
            <c:numRef>
              <c:f>Sheet1!$B$7:$E$7</c:f>
              <c:numCache>
                <c:formatCode>0.0</c:formatCode>
                <c:ptCount val="4"/>
                <c:pt idx="0">
                  <c:v>19.400000000000013</c:v>
                </c:pt>
                <c:pt idx="1">
                  <c:v>19</c:v>
                </c:pt>
                <c:pt idx="2">
                  <c:v>20.099999999999998</c:v>
                </c:pt>
                <c:pt idx="3">
                  <c:v>17.099999999999994</c:v>
                </c:pt>
              </c:numCache>
            </c:numRef>
          </c:val>
          <c:extLst>
            <c:ext xmlns:c16="http://schemas.microsoft.com/office/drawing/2014/chart" uri="{C3380CC4-5D6E-409C-BE32-E72D297353CC}">
              <c16:uniqueId val="{00000005-4B2C-47B5-BD7F-340411698E1D}"/>
            </c:ext>
          </c:extLst>
        </c:ser>
        <c:dLbls>
          <c:showLegendKey val="0"/>
          <c:showVal val="0"/>
          <c:showCatName val="0"/>
          <c:showSerName val="0"/>
          <c:showPercent val="0"/>
          <c:showBubbleSize val="0"/>
        </c:dLbls>
        <c:gapWidth val="150"/>
        <c:overlap val="100"/>
        <c:axId val="44933120"/>
        <c:axId val="44934656"/>
      </c:barChart>
      <c:catAx>
        <c:axId val="44933120"/>
        <c:scaling>
          <c:orientation val="minMax"/>
        </c:scaling>
        <c:delete val="0"/>
        <c:axPos val="b"/>
        <c:numFmt formatCode="General" sourceLinked="1"/>
        <c:majorTickMark val="out"/>
        <c:minorTickMark val="none"/>
        <c:tickLblPos val="nextTo"/>
        <c:spPr>
          <a:ln w="3174">
            <a:solidFill>
              <a:schemeClr val="tx1"/>
            </a:solidFill>
            <a:prstDash val="solid"/>
          </a:ln>
        </c:spPr>
        <c:txPr>
          <a:bodyPr rot="0" vert="horz"/>
          <a:lstStyle/>
          <a:p>
            <a:pPr>
              <a:defRPr sz="1799" b="1" i="0" u="none" strike="noStrike" baseline="0">
                <a:solidFill>
                  <a:srgbClr val="FFCC00"/>
                </a:solidFill>
                <a:latin typeface="Times New Roman"/>
                <a:ea typeface="Times New Roman"/>
                <a:cs typeface="Times New Roman"/>
              </a:defRPr>
            </a:pPr>
            <a:endParaRPr lang="en-US"/>
          </a:p>
        </c:txPr>
        <c:crossAx val="44934656"/>
        <c:crosses val="autoZero"/>
        <c:auto val="1"/>
        <c:lblAlgn val="ctr"/>
        <c:lblOffset val="100"/>
        <c:tickLblSkip val="1"/>
        <c:tickMarkSkip val="1"/>
        <c:noMultiLvlLbl val="0"/>
      </c:catAx>
      <c:valAx>
        <c:axId val="44934656"/>
        <c:scaling>
          <c:orientation val="minMax"/>
        </c:scaling>
        <c:delete val="0"/>
        <c:axPos val="l"/>
        <c:majorGridlines>
          <c:spPr>
            <a:ln w="12695">
              <a:solidFill>
                <a:srgbClr val="FFCC00"/>
              </a:solidFill>
              <a:prstDash val="solid"/>
            </a:ln>
          </c:spPr>
        </c:majorGridlines>
        <c:numFmt formatCode="0%" sourceLinked="1"/>
        <c:majorTickMark val="out"/>
        <c:minorTickMark val="none"/>
        <c:tickLblPos val="none"/>
        <c:spPr>
          <a:solidFill>
            <a:srgbClr val="FFC000"/>
          </a:solidFill>
          <a:ln w="3174">
            <a:solidFill>
              <a:schemeClr val="tx1"/>
            </a:solidFill>
            <a:prstDash val="solid"/>
          </a:ln>
        </c:spPr>
        <c:crossAx val="44933120"/>
        <c:crosses val="autoZero"/>
        <c:crossBetween val="between"/>
      </c:valAx>
      <c:spPr>
        <a:noFill/>
        <a:ln w="12695">
          <a:solidFill>
            <a:srgbClr val="FFCC00"/>
          </a:solidFill>
          <a:prstDash val="solid"/>
        </a:ln>
      </c:spPr>
    </c:plotArea>
    <c:legend>
      <c:legendPos val="tr"/>
      <c:layout>
        <c:manualLayout>
          <c:xMode val="edge"/>
          <c:yMode val="edge"/>
          <c:x val="0.68198874296435286"/>
          <c:y val="0.10000000000000003"/>
          <c:w val="0.31425891181988908"/>
          <c:h val="0.79827586206896561"/>
        </c:manualLayout>
      </c:layout>
      <c:overlay val="0"/>
      <c:spPr>
        <a:noFill/>
        <a:ln w="12695">
          <a:solidFill>
            <a:srgbClr val="FFCC00"/>
          </a:solidFill>
          <a:prstDash val="solid"/>
        </a:ln>
      </c:spPr>
      <c:txPr>
        <a:bodyPr/>
        <a:lstStyle/>
        <a:p>
          <a:pPr>
            <a:defRPr sz="1654" b="1" i="0" u="none" strike="noStrike" baseline="0">
              <a:solidFill>
                <a:srgbClr val="FFCC00"/>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79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&lt;FPL</c:v>
                </c:pt>
                <c:pt idx="1">
                  <c:v>100-199% FPL</c:v>
                </c:pt>
                <c:pt idx="2">
                  <c:v>200% FPL</c:v>
                </c:pt>
              </c:strCache>
            </c:strRef>
          </c:cat>
          <c:val>
            <c:numRef>
              <c:f>Sheet1!$B$2:$B$4</c:f>
              <c:numCache>
                <c:formatCode>0.0%</c:formatCode>
                <c:ptCount val="3"/>
                <c:pt idx="0">
                  <c:v>0.32600000000000001</c:v>
                </c:pt>
                <c:pt idx="1">
                  <c:v>0.311</c:v>
                </c:pt>
                <c:pt idx="2">
                  <c:v>0.123</c:v>
                </c:pt>
              </c:numCache>
            </c:numRef>
          </c:val>
          <c:extLst>
            <c:ext xmlns:c16="http://schemas.microsoft.com/office/drawing/2014/chart" uri="{C3380CC4-5D6E-409C-BE32-E72D297353CC}">
              <c16:uniqueId val="{00000000-4E3C-4267-B0B9-B552BEA4BEF4}"/>
            </c:ext>
          </c:extLst>
        </c:ser>
        <c:ser>
          <c:idx val="1"/>
          <c:order val="1"/>
          <c:tx>
            <c:strRef>
              <c:f>Sheet1!$C$1</c:f>
              <c:strCache>
                <c:ptCount val="1"/>
                <c:pt idx="0">
                  <c:v>CA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&lt;FPL</c:v>
                </c:pt>
                <c:pt idx="1">
                  <c:v>100-199% FPL</c:v>
                </c:pt>
                <c:pt idx="2">
                  <c:v>200% FPL</c:v>
                </c:pt>
              </c:strCache>
            </c:strRef>
          </c:cat>
          <c:val>
            <c:numRef>
              <c:f>Sheet1!$C$2:$C$4</c:f>
              <c:numCache>
                <c:formatCode>0.0%</c:formatCode>
                <c:ptCount val="3"/>
                <c:pt idx="0">
                  <c:v>0.51600000000000001</c:v>
                </c:pt>
                <c:pt idx="1">
                  <c:v>0.40200000000000002</c:v>
                </c:pt>
                <c:pt idx="2">
                  <c:v>0.159</c:v>
                </c:pt>
              </c:numCache>
            </c:numRef>
          </c:val>
          <c:extLst>
            <c:ext xmlns:c16="http://schemas.microsoft.com/office/drawing/2014/chart" uri="{C3380CC4-5D6E-409C-BE32-E72D297353CC}">
              <c16:uniqueId val="{00000000-27A3-4186-8CE7-7C3F419CFCCA}"/>
            </c:ext>
          </c:extLst>
        </c:ser>
        <c:dLbls>
          <c:showLegendKey val="0"/>
          <c:showVal val="0"/>
          <c:showCatName val="0"/>
          <c:showSerName val="0"/>
          <c:showPercent val="0"/>
          <c:showBubbleSize val="0"/>
        </c:dLbls>
        <c:gapWidth val="219"/>
        <c:overlap val="-27"/>
        <c:axId val="45487616"/>
        <c:axId val="45489152"/>
      </c:barChart>
      <c:catAx>
        <c:axId val="4548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489152"/>
        <c:crosses val="autoZero"/>
        <c:auto val="1"/>
        <c:lblAlgn val="ctr"/>
        <c:lblOffset val="100"/>
        <c:noMultiLvlLbl val="0"/>
      </c:catAx>
      <c:valAx>
        <c:axId val="454891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5487616"/>
        <c:crosses val="autoZero"/>
        <c:crossBetween val="between"/>
      </c:valAx>
      <c:spPr>
        <a:noFill/>
        <a:ln>
          <a:noFill/>
        </a:ln>
        <a:effectLst/>
      </c:spPr>
    </c:plotArea>
    <c:legend>
      <c:legendPos val="r"/>
      <c:layout>
        <c:manualLayout>
          <c:xMode val="edge"/>
          <c:yMode val="edge"/>
          <c:x val="0.71190969184407515"/>
          <c:y val="0.16831323905114523"/>
          <c:w val="0.18315203655098669"/>
          <c:h val="0.16442445745438092"/>
        </c:manualLayout>
      </c:layout>
      <c:overlay val="1"/>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&lt;2 years</c:v>
                </c:pt>
              </c:strCache>
            </c:strRef>
          </c:tx>
          <c:spPr>
            <a:solidFill>
              <a:schemeClr val="accent1"/>
            </a:solidFill>
            <a:ln>
              <a:solidFill>
                <a:prstClr val="black"/>
              </a:solidFill>
            </a:ln>
            <a:effectLst/>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Owners w/o mortgage</c:v>
                </c:pt>
                <c:pt idx="1">
                  <c:v>Owners w/ mortgage</c:v>
                </c:pt>
                <c:pt idx="2">
                  <c:v>Renters</c:v>
                </c:pt>
              </c:strCache>
            </c:strRef>
          </c:cat>
          <c:val>
            <c:numRef>
              <c:f>Sheet1!$B$2:$D$2</c:f>
              <c:numCache>
                <c:formatCode>0.0</c:formatCode>
                <c:ptCount val="3"/>
                <c:pt idx="0">
                  <c:v>3.8</c:v>
                </c:pt>
                <c:pt idx="1">
                  <c:v>4.7</c:v>
                </c:pt>
                <c:pt idx="2">
                  <c:v>17.8</c:v>
                </c:pt>
              </c:numCache>
            </c:numRef>
          </c:val>
          <c:extLst>
            <c:ext xmlns:c16="http://schemas.microsoft.com/office/drawing/2014/chart" uri="{C3380CC4-5D6E-409C-BE32-E72D297353CC}">
              <c16:uniqueId val="{00000000-7DBB-4797-B868-6A140EE92010}"/>
            </c:ext>
          </c:extLst>
        </c:ser>
        <c:ser>
          <c:idx val="1"/>
          <c:order val="1"/>
          <c:tx>
            <c:strRef>
              <c:f>Sheet1!$A$3</c:f>
              <c:strCache>
                <c:ptCount val="1"/>
                <c:pt idx="0">
                  <c:v>2-4</c:v>
                </c:pt>
              </c:strCache>
            </c:strRef>
          </c:tx>
          <c:spPr>
            <a:solidFill>
              <a:srgbClr val="FFC000"/>
            </a:solidFill>
          </c:spPr>
          <c:invertIfNegative val="0"/>
          <c:dLbls>
            <c:dLbl>
              <c:idx val="2"/>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extLst>
                <c:ext xmlns:c16="http://schemas.microsoft.com/office/drawing/2014/chart" uri="{C3380CC4-5D6E-409C-BE32-E72D297353CC}">
                  <c16:uniqueId val="{00000000-EA5C-42AA-B34C-AB4D0CAEDAD6}"/>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Owners w/o mortgage</c:v>
                </c:pt>
                <c:pt idx="1">
                  <c:v>Owners w/ mortgage</c:v>
                </c:pt>
                <c:pt idx="2">
                  <c:v>Renters</c:v>
                </c:pt>
              </c:strCache>
            </c:strRef>
          </c:cat>
          <c:val>
            <c:numRef>
              <c:f>Sheet1!$B$3:$D$3</c:f>
              <c:numCache>
                <c:formatCode>0.0</c:formatCode>
                <c:ptCount val="3"/>
                <c:pt idx="0">
                  <c:v>6</c:v>
                </c:pt>
                <c:pt idx="1">
                  <c:v>6.6</c:v>
                </c:pt>
                <c:pt idx="2">
                  <c:v>22.8</c:v>
                </c:pt>
              </c:numCache>
            </c:numRef>
          </c:val>
          <c:extLst>
            <c:ext xmlns:c16="http://schemas.microsoft.com/office/drawing/2014/chart" uri="{C3380CC4-5D6E-409C-BE32-E72D297353CC}">
              <c16:uniqueId val="{00000001-7DBB-4797-B868-6A140EE92010}"/>
            </c:ext>
          </c:extLst>
        </c:ser>
        <c:ser>
          <c:idx val="2"/>
          <c:order val="2"/>
          <c:tx>
            <c:strRef>
              <c:f>Sheet1!$A$4</c:f>
              <c:strCache>
                <c:ptCount val="1"/>
                <c:pt idx="0">
                  <c:v>5-9</c:v>
                </c:pt>
              </c:strCache>
            </c:strRef>
          </c:tx>
          <c:spPr>
            <a:solidFill>
              <a:schemeClr val="accent2">
                <a:lumMod val="20000"/>
                <a:lumOff val="80000"/>
              </a:schemeClr>
            </a:solidFill>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Owners w/o mortgage</c:v>
                </c:pt>
                <c:pt idx="1">
                  <c:v>Owners w/ mortgage</c:v>
                </c:pt>
                <c:pt idx="2">
                  <c:v>Renters</c:v>
                </c:pt>
              </c:strCache>
            </c:strRef>
          </c:cat>
          <c:val>
            <c:numRef>
              <c:f>Sheet1!$B$4:$D$4</c:f>
              <c:numCache>
                <c:formatCode>0.0</c:formatCode>
                <c:ptCount val="3"/>
                <c:pt idx="0">
                  <c:v>7</c:v>
                </c:pt>
                <c:pt idx="1">
                  <c:v>9</c:v>
                </c:pt>
                <c:pt idx="2">
                  <c:v>21.1</c:v>
                </c:pt>
              </c:numCache>
            </c:numRef>
          </c:val>
          <c:extLst>
            <c:ext xmlns:c16="http://schemas.microsoft.com/office/drawing/2014/chart" uri="{C3380CC4-5D6E-409C-BE32-E72D297353CC}">
              <c16:uniqueId val="{00000000-EEB4-46DB-8017-5510BA903EEF}"/>
            </c:ext>
          </c:extLst>
        </c:ser>
        <c:ser>
          <c:idx val="3"/>
          <c:order val="3"/>
          <c:tx>
            <c:strRef>
              <c:f>Sheet1!$A$5</c:f>
              <c:strCache>
                <c:ptCount val="1"/>
                <c:pt idx="0">
                  <c:v>10-19</c:v>
                </c:pt>
              </c:strCache>
            </c:strRef>
          </c:tx>
          <c:spPr>
            <a:solidFill>
              <a:srgbClr val="FF7C80"/>
            </a:solidFill>
          </c:spPr>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Owners w/o mortgage</c:v>
                </c:pt>
                <c:pt idx="1">
                  <c:v>Owners w/ mortgage</c:v>
                </c:pt>
                <c:pt idx="2">
                  <c:v>Renters</c:v>
                </c:pt>
              </c:strCache>
            </c:strRef>
          </c:cat>
          <c:val>
            <c:numRef>
              <c:f>Sheet1!$B$5:$D$5</c:f>
              <c:numCache>
                <c:formatCode>0.0</c:formatCode>
                <c:ptCount val="3"/>
                <c:pt idx="0">
                  <c:v>17.8</c:v>
                </c:pt>
                <c:pt idx="1">
                  <c:v>27.1</c:v>
                </c:pt>
                <c:pt idx="2">
                  <c:v>22.4</c:v>
                </c:pt>
              </c:numCache>
            </c:numRef>
          </c:val>
          <c:extLst>
            <c:ext xmlns:c16="http://schemas.microsoft.com/office/drawing/2014/chart" uri="{C3380CC4-5D6E-409C-BE32-E72D297353CC}">
              <c16:uniqueId val="{00000001-EEB4-46DB-8017-5510BA903EEF}"/>
            </c:ext>
          </c:extLst>
        </c:ser>
        <c:ser>
          <c:idx val="4"/>
          <c:order val="4"/>
          <c:tx>
            <c:strRef>
              <c:f>Sheet1!$A$6</c:f>
              <c:strCache>
                <c:ptCount val="1"/>
                <c:pt idx="0">
                  <c:v>20-29</c:v>
                </c:pt>
              </c:strCache>
            </c:strRef>
          </c:tx>
          <c:invertIfNegative val="0"/>
          <c:dLbls>
            <c:dLbl>
              <c:idx val="2"/>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6="http://schemas.microsoft.com/office/drawing/2014/chart" uri="{C3380CC4-5D6E-409C-BE32-E72D297353CC}">
                  <c16:uniqueId val="{00000001-EA5C-42AA-B34C-AB4D0CAEDAD6}"/>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Owners w/o mortgage</c:v>
                </c:pt>
                <c:pt idx="1">
                  <c:v>Owners w/ mortgage</c:v>
                </c:pt>
                <c:pt idx="2">
                  <c:v>Renters</c:v>
                </c:pt>
              </c:strCache>
            </c:strRef>
          </c:cat>
          <c:val>
            <c:numRef>
              <c:f>Sheet1!$B$6:$D$6</c:f>
              <c:numCache>
                <c:formatCode>0.0</c:formatCode>
                <c:ptCount val="3"/>
                <c:pt idx="0">
                  <c:v>16.7</c:v>
                </c:pt>
                <c:pt idx="1">
                  <c:v>21.1</c:v>
                </c:pt>
                <c:pt idx="2">
                  <c:v>9</c:v>
                </c:pt>
              </c:numCache>
            </c:numRef>
          </c:val>
          <c:extLst>
            <c:ext xmlns:c16="http://schemas.microsoft.com/office/drawing/2014/chart" uri="{C3380CC4-5D6E-409C-BE32-E72D297353CC}">
              <c16:uniqueId val="{00000002-EEB4-46DB-8017-5510BA903EEF}"/>
            </c:ext>
          </c:extLst>
        </c:ser>
        <c:ser>
          <c:idx val="5"/>
          <c:order val="5"/>
          <c:tx>
            <c:strRef>
              <c:f>Sheet1!$A$7</c:f>
              <c:strCache>
                <c:ptCount val="1"/>
                <c:pt idx="0">
                  <c:v>30+</c:v>
                </c:pt>
              </c:strCache>
            </c:strRef>
          </c:tx>
          <c:spPr>
            <a:solidFill>
              <a:srgbClr val="00CCFF"/>
            </a:solidFill>
          </c:spPr>
          <c:invertIfNegative val="0"/>
          <c:dLbls>
            <c:dLbl>
              <c:idx val="2"/>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6="http://schemas.microsoft.com/office/drawing/2014/chart" uri="{C3380CC4-5D6E-409C-BE32-E72D297353CC}">
                  <c16:uniqueId val="{00000002-EA5C-42AA-B34C-AB4D0CAEDAD6}"/>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Owners w/o mortgage</c:v>
                </c:pt>
                <c:pt idx="1">
                  <c:v>Owners w/ mortgage</c:v>
                </c:pt>
                <c:pt idx="2">
                  <c:v>Renters</c:v>
                </c:pt>
              </c:strCache>
            </c:strRef>
          </c:cat>
          <c:val>
            <c:numRef>
              <c:f>Sheet1!$B$7:$D$7</c:f>
              <c:numCache>
                <c:formatCode>0.0</c:formatCode>
                <c:ptCount val="3"/>
                <c:pt idx="0">
                  <c:v>48.7</c:v>
                </c:pt>
                <c:pt idx="1">
                  <c:v>31.5</c:v>
                </c:pt>
                <c:pt idx="2">
                  <c:v>6.8</c:v>
                </c:pt>
              </c:numCache>
            </c:numRef>
          </c:val>
          <c:extLst>
            <c:ext xmlns:c16="http://schemas.microsoft.com/office/drawing/2014/chart" uri="{C3380CC4-5D6E-409C-BE32-E72D297353CC}">
              <c16:uniqueId val="{00000003-EEB4-46DB-8017-5510BA903EEF}"/>
            </c:ext>
          </c:extLst>
        </c:ser>
        <c:dLbls>
          <c:showLegendKey val="0"/>
          <c:showVal val="0"/>
          <c:showCatName val="0"/>
          <c:showSerName val="0"/>
          <c:showPercent val="0"/>
          <c:showBubbleSize val="0"/>
        </c:dLbls>
        <c:gapWidth val="100"/>
        <c:overlap val="100"/>
        <c:axId val="41065856"/>
        <c:axId val="42236160"/>
      </c:barChart>
      <c:catAx>
        <c:axId val="41065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2236160"/>
        <c:crosses val="autoZero"/>
        <c:auto val="1"/>
        <c:lblAlgn val="ctr"/>
        <c:lblOffset val="100"/>
        <c:noMultiLvlLbl val="0"/>
      </c:catAx>
      <c:valAx>
        <c:axId val="42236160"/>
        <c:scaling>
          <c:orientation val="minMax"/>
        </c:scaling>
        <c:delete val="1"/>
        <c:axPos val="l"/>
        <c:majorGridlines>
          <c:spPr>
            <a:ln w="9525" cap="flat" cmpd="sng" algn="ctr">
              <a:solidFill>
                <a:schemeClr val="tx1">
                  <a:lumMod val="15000"/>
                  <a:lumOff val="85000"/>
                </a:schemeClr>
              </a:solidFill>
              <a:round/>
            </a:ln>
            <a:effectLst/>
          </c:spPr>
        </c:majorGridlines>
        <c:title>
          <c:tx>
            <c:rich>
              <a:bodyPr/>
              <a:lstStyle/>
              <a:p>
                <a:pPr>
                  <a:defRPr/>
                </a:pPr>
                <a:r>
                  <a:rPr lang="en-US" sz="2000" baseline="0" dirty="0"/>
                  <a:t>Percent</a:t>
                </a:r>
              </a:p>
            </c:rich>
          </c:tx>
          <c:overlay val="0"/>
        </c:title>
        <c:numFmt formatCode="0%" sourceLinked="1"/>
        <c:majorTickMark val="out"/>
        <c:minorTickMark val="none"/>
        <c:tickLblPos val="nextTo"/>
        <c:crossAx val="41065856"/>
        <c:crosses val="autoZero"/>
        <c:crossBetween val="between"/>
      </c:valAx>
      <c:spPr>
        <a:noFill/>
        <a:ln>
          <a:noFill/>
        </a:ln>
        <a:effectLst/>
      </c:spPr>
    </c:plotArea>
    <c:legend>
      <c:legendPos val="r"/>
      <c:overlay val="0"/>
      <c:txPr>
        <a:bodyPr/>
        <a:lstStyle/>
        <a:p>
          <a:pPr>
            <a:defRPr sz="2400" baseline="0">
              <a:solidFill>
                <a:srgbClr val="99FFCC"/>
              </a:solidFill>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035647279584E-2"/>
          <c:y val="2.0689655172413876E-2"/>
          <c:w val="0.75257042459376045"/>
          <c:h val="0.79293977826954853"/>
        </c:manualLayout>
      </c:layout>
      <c:barChart>
        <c:barDir val="col"/>
        <c:grouping val="percentStacked"/>
        <c:varyColors val="0"/>
        <c:ser>
          <c:idx val="0"/>
          <c:order val="0"/>
          <c:tx>
            <c:strRef>
              <c:f>Sheet1!$A$2</c:f>
              <c:strCache>
                <c:ptCount val="1"/>
                <c:pt idx="0">
                  <c:v>Social Security</c:v>
                </c:pt>
              </c:strCache>
            </c:strRef>
          </c:tx>
          <c:spPr>
            <a:solidFill>
              <a:schemeClr val="accent1"/>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5"/>
                <c:pt idx="0">
                  <c:v>Poorest quintile (&lt;$12,492)</c:v>
                </c:pt>
                <c:pt idx="1">
                  <c:v>Second (&lt;$19,245)</c:v>
                </c:pt>
                <c:pt idx="2">
                  <c:v>Third (&lt;$29,027)</c:v>
                </c:pt>
                <c:pt idx="3">
                  <c:v>Fourth (&lt;$47,129)</c:v>
                </c:pt>
                <c:pt idx="4">
                  <c:v>Richest quintile (&gt;$47,129)</c:v>
                </c:pt>
              </c:strCache>
            </c:strRef>
          </c:cat>
          <c:val>
            <c:numRef>
              <c:f>Sheet1!$B$2:$G$2</c:f>
              <c:numCache>
                <c:formatCode>General</c:formatCode>
                <c:ptCount val="5"/>
                <c:pt idx="0">
                  <c:v>66.7</c:v>
                </c:pt>
                <c:pt idx="1">
                  <c:v>72.3</c:v>
                </c:pt>
                <c:pt idx="2">
                  <c:v>53.6</c:v>
                </c:pt>
                <c:pt idx="3">
                  <c:v>34.200000000000003</c:v>
                </c:pt>
                <c:pt idx="4">
                  <c:v>17.8</c:v>
                </c:pt>
              </c:numCache>
            </c:numRef>
          </c:val>
          <c:extLst>
            <c:ext xmlns:c16="http://schemas.microsoft.com/office/drawing/2014/chart" uri="{C3380CC4-5D6E-409C-BE32-E72D297353CC}">
              <c16:uniqueId val="{00000000-99E2-427A-9901-E16C86722CBE}"/>
            </c:ext>
          </c:extLst>
        </c:ser>
        <c:ser>
          <c:idx val="1"/>
          <c:order val="1"/>
          <c:tx>
            <c:strRef>
              <c:f>Sheet1!$A$3</c:f>
              <c:strCache>
                <c:ptCount val="1"/>
                <c:pt idx="0">
                  <c:v>Other pensions</c:v>
                </c:pt>
              </c:strCache>
            </c:strRef>
          </c:tx>
          <c:spPr>
            <a:solidFill>
              <a:schemeClr val="accent2"/>
            </a:solidFill>
            <a:ln w="12695">
              <a:solidFill>
                <a:schemeClr val="tx1"/>
              </a:solidFill>
              <a:prstDash val="solid"/>
            </a:ln>
          </c:spPr>
          <c:invertIfNegative val="0"/>
          <c:dLbls>
            <c:spPr>
              <a:noFill/>
              <a:ln w="25390">
                <a:noFill/>
              </a:ln>
            </c:spPr>
            <c:txPr>
              <a:bodyPr/>
              <a:lstStyle/>
              <a:p>
                <a:pPr>
                  <a:defRPr sz="1799" b="1" i="0" u="none" strike="noStrike" baseline="0">
                    <a:solidFill>
                      <a:srgbClr val="FFFF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5"/>
                <c:pt idx="0">
                  <c:v>Poorest quintile (&lt;$12,492)</c:v>
                </c:pt>
                <c:pt idx="1">
                  <c:v>Second (&lt;$19,245)</c:v>
                </c:pt>
                <c:pt idx="2">
                  <c:v>Third (&lt;$29,027)</c:v>
                </c:pt>
                <c:pt idx="3">
                  <c:v>Fourth (&lt;$47,129)</c:v>
                </c:pt>
                <c:pt idx="4">
                  <c:v>Richest quintile (&gt;$47,129)</c:v>
                </c:pt>
              </c:strCache>
            </c:strRef>
          </c:cat>
          <c:val>
            <c:numRef>
              <c:f>Sheet1!$B$3:$G$3</c:f>
              <c:numCache>
                <c:formatCode>General</c:formatCode>
                <c:ptCount val="5"/>
                <c:pt idx="0">
                  <c:v>4.0999999999999996</c:v>
                </c:pt>
                <c:pt idx="1">
                  <c:v>7.5</c:v>
                </c:pt>
                <c:pt idx="2">
                  <c:v>17.399999999999999</c:v>
                </c:pt>
                <c:pt idx="3">
                  <c:v>24.3</c:v>
                </c:pt>
                <c:pt idx="4">
                  <c:v>25.8</c:v>
                </c:pt>
              </c:numCache>
            </c:numRef>
          </c:val>
          <c:extLst>
            <c:ext xmlns:c16="http://schemas.microsoft.com/office/drawing/2014/chart" uri="{C3380CC4-5D6E-409C-BE32-E72D297353CC}">
              <c16:uniqueId val="{00000001-99E2-427A-9901-E16C86722CBE}"/>
            </c:ext>
          </c:extLst>
        </c:ser>
        <c:ser>
          <c:idx val="2"/>
          <c:order val="2"/>
          <c:tx>
            <c:strRef>
              <c:f>Sheet1!$A$4</c:f>
              <c:strCache>
                <c:ptCount val="1"/>
                <c:pt idx="0">
                  <c:v>Assets</c:v>
                </c:pt>
              </c:strCache>
            </c:strRef>
          </c:tx>
          <c:spPr>
            <a:solidFill>
              <a:srgbClr val="FF9900"/>
            </a:solidFill>
            <a:ln w="12695">
              <a:solidFill>
                <a:schemeClr val="tx1"/>
              </a:solidFill>
              <a:prstDash val="solid"/>
            </a:ln>
          </c:spPr>
          <c:invertIfNegative val="0"/>
          <c:dLbls>
            <c:dLbl>
              <c:idx val="0"/>
              <c:layout>
                <c:manualLayout>
                  <c:x val="-1.5631105900742479E-3"/>
                  <c:y val="-8.6052338794156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E2-427A-9901-E16C86722CBE}"/>
                </c:ext>
              </c:extLst>
            </c:dLbl>
            <c:spPr>
              <a:noFill/>
              <a:ln w="25390">
                <a:noFill/>
              </a:ln>
              <a:effectLst/>
            </c:spPr>
            <c:txPr>
              <a:bodyPr wrap="square" lIns="38100" tIns="19050" rIns="38100" bIns="19050" anchor="ctr">
                <a:spAutoFit/>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5"/>
                <c:pt idx="0">
                  <c:v>Poorest quintile (&lt;$12,492)</c:v>
                </c:pt>
                <c:pt idx="1">
                  <c:v>Second (&lt;$19,245)</c:v>
                </c:pt>
                <c:pt idx="2">
                  <c:v>Third (&lt;$29,027)</c:v>
                </c:pt>
                <c:pt idx="3">
                  <c:v>Fourth (&lt;$47,129)</c:v>
                </c:pt>
                <c:pt idx="4">
                  <c:v>Richest quintile (&gt;$47,129)</c:v>
                </c:pt>
              </c:strCache>
            </c:strRef>
          </c:cat>
          <c:val>
            <c:numRef>
              <c:f>Sheet1!$B$4:$G$4</c:f>
              <c:numCache>
                <c:formatCode>General</c:formatCode>
                <c:ptCount val="5"/>
                <c:pt idx="0">
                  <c:v>5.8</c:v>
                </c:pt>
                <c:pt idx="1">
                  <c:v>2.4</c:v>
                </c:pt>
                <c:pt idx="2">
                  <c:v>4.2</c:v>
                </c:pt>
                <c:pt idx="3">
                  <c:v>6.3</c:v>
                </c:pt>
                <c:pt idx="4">
                  <c:v>13.1</c:v>
                </c:pt>
              </c:numCache>
            </c:numRef>
          </c:val>
          <c:extLst>
            <c:ext xmlns:c16="http://schemas.microsoft.com/office/drawing/2014/chart" uri="{C3380CC4-5D6E-409C-BE32-E72D297353CC}">
              <c16:uniqueId val="{00000003-99E2-427A-9901-E16C86722CBE}"/>
            </c:ext>
          </c:extLst>
        </c:ser>
        <c:ser>
          <c:idx val="3"/>
          <c:order val="3"/>
          <c:tx>
            <c:strRef>
              <c:f>Sheet1!$A$5</c:f>
              <c:strCache>
                <c:ptCount val="1"/>
                <c:pt idx="0">
                  <c:v>Earnings</c:v>
                </c:pt>
              </c:strCache>
            </c:strRef>
          </c:tx>
          <c:spPr>
            <a:solidFill>
              <a:srgbClr val="FF00FF"/>
            </a:solidFill>
            <a:ln w="12695">
              <a:solidFill>
                <a:schemeClr val="tx1"/>
              </a:solidFill>
              <a:prstDash val="solid"/>
            </a:ln>
          </c:spPr>
          <c:invertIfNegative val="0"/>
          <c:dLbls>
            <c:dLbl>
              <c:idx val="0"/>
              <c:layout>
                <c:manualLayout>
                  <c:x val="4.6893317702227291E-3"/>
                  <c:y val="-5.7368225862770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E2-427A-9901-E16C86722CBE}"/>
                </c:ext>
              </c:extLst>
            </c:dLbl>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5"/>
                <c:pt idx="0">
                  <c:v>Poorest quintile (&lt;$12,492)</c:v>
                </c:pt>
                <c:pt idx="1">
                  <c:v>Second (&lt;$19,245)</c:v>
                </c:pt>
                <c:pt idx="2">
                  <c:v>Third (&lt;$29,027)</c:v>
                </c:pt>
                <c:pt idx="3">
                  <c:v>Fourth (&lt;$47,129)</c:v>
                </c:pt>
                <c:pt idx="4">
                  <c:v>Richest quintile (&gt;$47,129)</c:v>
                </c:pt>
              </c:strCache>
            </c:strRef>
          </c:cat>
          <c:val>
            <c:numRef>
              <c:f>Sheet1!$B$5:$G$5</c:f>
              <c:numCache>
                <c:formatCode>0.0</c:formatCode>
                <c:ptCount val="5"/>
                <c:pt idx="0" formatCode="General">
                  <c:v>13.1</c:v>
                </c:pt>
                <c:pt idx="1">
                  <c:v>13.8</c:v>
                </c:pt>
                <c:pt idx="2" formatCode="General">
                  <c:v>21</c:v>
                </c:pt>
                <c:pt idx="3" formatCode="General">
                  <c:v>30.4</c:v>
                </c:pt>
                <c:pt idx="4" formatCode="General">
                  <c:v>39.6</c:v>
                </c:pt>
              </c:numCache>
            </c:numRef>
          </c:val>
          <c:extLst>
            <c:ext xmlns:c16="http://schemas.microsoft.com/office/drawing/2014/chart" uri="{C3380CC4-5D6E-409C-BE32-E72D297353CC}">
              <c16:uniqueId val="{00000005-99E2-427A-9901-E16C86722CBE}"/>
            </c:ext>
          </c:extLst>
        </c:ser>
        <c:ser>
          <c:idx val="4"/>
          <c:order val="4"/>
          <c:tx>
            <c:strRef>
              <c:f>Sheet1!$A$6</c:f>
              <c:strCache>
                <c:ptCount val="1"/>
                <c:pt idx="0">
                  <c:v>Public assiustance</c:v>
                </c:pt>
              </c:strCache>
            </c:strRef>
          </c:tx>
          <c:spPr>
            <a:solidFill>
              <a:schemeClr val="bg2"/>
            </a:solidFill>
            <a:ln w="12695">
              <a:solidFill>
                <a:schemeClr val="tx1"/>
              </a:solidFill>
              <a:prstDash val="solid"/>
            </a:ln>
          </c:spPr>
          <c:invertIfNegative val="0"/>
          <c:dLbls>
            <c:dLbl>
              <c:idx val="1"/>
              <c:layout>
                <c:manualLayout>
                  <c:x val="6.2524423602969906E-2"/>
                  <c:y val="-2.8684112931385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E2-427A-9901-E16C86722CBE}"/>
                </c:ext>
              </c:extLst>
            </c:dLbl>
            <c:dLbl>
              <c:idx val="2"/>
              <c:delete val="1"/>
              <c:extLst>
                <c:ext xmlns:c15="http://schemas.microsoft.com/office/drawing/2012/chart" uri="{CE6537A1-D6FC-4f65-9D91-7224C49458BB}"/>
                <c:ext xmlns:c16="http://schemas.microsoft.com/office/drawing/2014/chart" uri="{C3380CC4-5D6E-409C-BE32-E72D297353CC}">
                  <c16:uniqueId val="{00000006-99E2-427A-9901-E16C86722CBE}"/>
                </c:ext>
              </c:extLst>
            </c:dLbl>
            <c:dLbl>
              <c:idx val="3"/>
              <c:delete val="1"/>
              <c:extLst>
                <c:ext xmlns:c15="http://schemas.microsoft.com/office/drawing/2012/chart" uri="{CE6537A1-D6FC-4f65-9D91-7224C49458BB}"/>
                <c:ext xmlns:c16="http://schemas.microsoft.com/office/drawing/2014/chart" uri="{C3380CC4-5D6E-409C-BE32-E72D297353CC}">
                  <c16:uniqueId val="{00000007-99E2-427A-9901-E16C86722CBE}"/>
                </c:ext>
              </c:extLst>
            </c:dLbl>
            <c:dLbl>
              <c:idx val="4"/>
              <c:delete val="1"/>
              <c:extLst>
                <c:ext xmlns:c15="http://schemas.microsoft.com/office/drawing/2012/chart" uri="{CE6537A1-D6FC-4f65-9D91-7224C49458BB}"/>
                <c:ext xmlns:c16="http://schemas.microsoft.com/office/drawing/2014/chart" uri="{C3380CC4-5D6E-409C-BE32-E72D297353CC}">
                  <c16:uniqueId val="{00000008-99E2-427A-9901-E16C86722CBE}"/>
                </c:ext>
              </c:extLst>
            </c:dLbl>
            <c:spPr>
              <a:noFill/>
              <a:ln w="25390">
                <a:noFill/>
              </a:ln>
            </c:spPr>
            <c:txPr>
              <a:bodyPr/>
              <a:lstStyle/>
              <a:p>
                <a:pPr>
                  <a:defRPr sz="17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5"/>
                <c:pt idx="0">
                  <c:v>Poorest quintile (&lt;$12,492)</c:v>
                </c:pt>
                <c:pt idx="1">
                  <c:v>Second (&lt;$19,245)</c:v>
                </c:pt>
                <c:pt idx="2">
                  <c:v>Third (&lt;$29,027)</c:v>
                </c:pt>
                <c:pt idx="3">
                  <c:v>Fourth (&lt;$47,129)</c:v>
                </c:pt>
                <c:pt idx="4">
                  <c:v>Richest quintile (&gt;$47,129)</c:v>
                </c:pt>
              </c:strCache>
            </c:strRef>
          </c:cat>
          <c:val>
            <c:numRef>
              <c:f>Sheet1!$B$6:$G$6</c:f>
              <c:numCache>
                <c:formatCode>General</c:formatCode>
                <c:ptCount val="5"/>
                <c:pt idx="0">
                  <c:v>7.6</c:v>
                </c:pt>
                <c:pt idx="1">
                  <c:v>1.6</c:v>
                </c:pt>
                <c:pt idx="2">
                  <c:v>0.6</c:v>
                </c:pt>
                <c:pt idx="3">
                  <c:v>0.3</c:v>
                </c:pt>
                <c:pt idx="4">
                  <c:v>0.1</c:v>
                </c:pt>
              </c:numCache>
            </c:numRef>
          </c:val>
          <c:extLst>
            <c:ext xmlns:c16="http://schemas.microsoft.com/office/drawing/2014/chart" uri="{C3380CC4-5D6E-409C-BE32-E72D297353CC}">
              <c16:uniqueId val="{00000009-99E2-427A-9901-E16C86722CBE}"/>
            </c:ext>
          </c:extLst>
        </c:ser>
        <c:ser>
          <c:idx val="5"/>
          <c:order val="5"/>
          <c:tx>
            <c:strRef>
              <c:f>Sheet1!$A$7</c:f>
              <c:strCache>
                <c:ptCount val="1"/>
                <c:pt idx="0">
                  <c:v>Other</c:v>
                </c:pt>
              </c:strCache>
            </c:strRef>
          </c:tx>
          <c:spPr>
            <a:solidFill>
              <a:schemeClr val="tx1"/>
            </a:solidFill>
          </c:spPr>
          <c:invertIfNegative val="0"/>
          <c:cat>
            <c:strRef>
              <c:f>Sheet1!$B$1:$G$1</c:f>
              <c:strCache>
                <c:ptCount val="5"/>
                <c:pt idx="0">
                  <c:v>Poorest quintile (&lt;$12,492)</c:v>
                </c:pt>
                <c:pt idx="1">
                  <c:v>Second (&lt;$19,245)</c:v>
                </c:pt>
                <c:pt idx="2">
                  <c:v>Third (&lt;$29,027)</c:v>
                </c:pt>
                <c:pt idx="3">
                  <c:v>Fourth (&lt;$47,129)</c:v>
                </c:pt>
                <c:pt idx="4">
                  <c:v>Richest quintile (&gt;$47,129)</c:v>
                </c:pt>
              </c:strCache>
            </c:strRef>
          </c:cat>
          <c:val>
            <c:numRef>
              <c:f>Sheet1!$B$7:$G$7</c:f>
              <c:numCache>
                <c:formatCode>General</c:formatCode>
                <c:ptCount val="5"/>
                <c:pt idx="0">
                  <c:v>2.6</c:v>
                </c:pt>
                <c:pt idx="1">
                  <c:v>2.2999999999999998</c:v>
                </c:pt>
                <c:pt idx="2">
                  <c:v>3.3</c:v>
                </c:pt>
                <c:pt idx="3">
                  <c:v>4.5</c:v>
                </c:pt>
                <c:pt idx="4">
                  <c:v>3.7</c:v>
                </c:pt>
              </c:numCache>
            </c:numRef>
          </c:val>
          <c:extLst>
            <c:ext xmlns:c16="http://schemas.microsoft.com/office/drawing/2014/chart" uri="{C3380CC4-5D6E-409C-BE32-E72D297353CC}">
              <c16:uniqueId val="{0000000A-99E2-427A-9901-E16C86722CBE}"/>
            </c:ext>
          </c:extLst>
        </c:ser>
        <c:dLbls>
          <c:showLegendKey val="0"/>
          <c:showVal val="0"/>
          <c:showCatName val="0"/>
          <c:showSerName val="0"/>
          <c:showPercent val="0"/>
          <c:showBubbleSize val="0"/>
        </c:dLbls>
        <c:gapWidth val="150"/>
        <c:overlap val="100"/>
        <c:axId val="45858176"/>
        <c:axId val="45872256"/>
      </c:barChart>
      <c:catAx>
        <c:axId val="45858176"/>
        <c:scaling>
          <c:orientation val="minMax"/>
        </c:scaling>
        <c:delete val="0"/>
        <c:axPos val="b"/>
        <c:numFmt formatCode="General" sourceLinked="1"/>
        <c:majorTickMark val="out"/>
        <c:minorTickMark val="none"/>
        <c:tickLblPos val="nextTo"/>
        <c:spPr>
          <a:ln w="3174">
            <a:solidFill>
              <a:schemeClr val="tx1"/>
            </a:solidFill>
            <a:prstDash val="solid"/>
          </a:ln>
        </c:spPr>
        <c:txPr>
          <a:bodyPr rot="0" vert="horz"/>
          <a:lstStyle/>
          <a:p>
            <a:pPr>
              <a:defRPr sz="1799" b="1" i="0" u="none" strike="noStrike" baseline="0">
                <a:solidFill>
                  <a:srgbClr val="FFCC00"/>
                </a:solidFill>
                <a:latin typeface="Times New Roman"/>
                <a:ea typeface="Times New Roman"/>
                <a:cs typeface="Times New Roman"/>
              </a:defRPr>
            </a:pPr>
            <a:endParaRPr lang="en-US"/>
          </a:p>
        </c:txPr>
        <c:crossAx val="45872256"/>
        <c:crosses val="autoZero"/>
        <c:auto val="1"/>
        <c:lblAlgn val="ctr"/>
        <c:lblOffset val="100"/>
        <c:tickLblSkip val="1"/>
        <c:tickMarkSkip val="1"/>
        <c:noMultiLvlLbl val="0"/>
      </c:catAx>
      <c:valAx>
        <c:axId val="45872256"/>
        <c:scaling>
          <c:orientation val="minMax"/>
        </c:scaling>
        <c:delete val="0"/>
        <c:axPos val="l"/>
        <c:majorGridlines>
          <c:spPr>
            <a:ln w="12695">
              <a:solidFill>
                <a:srgbClr val="FFCC00"/>
              </a:solidFill>
              <a:prstDash val="solid"/>
            </a:ln>
          </c:spPr>
        </c:majorGridlines>
        <c:numFmt formatCode="0%" sourceLinked="1"/>
        <c:majorTickMark val="out"/>
        <c:minorTickMark val="none"/>
        <c:tickLblPos val="none"/>
        <c:spPr>
          <a:ln w="3174">
            <a:solidFill>
              <a:schemeClr val="tx1"/>
            </a:solidFill>
            <a:prstDash val="solid"/>
          </a:ln>
        </c:spPr>
        <c:crossAx val="45858176"/>
        <c:crosses val="autoZero"/>
        <c:crossBetween val="between"/>
      </c:valAx>
      <c:spPr>
        <a:noFill/>
        <a:ln w="12695">
          <a:solidFill>
            <a:srgbClr val="FFCC00"/>
          </a:solidFill>
          <a:prstDash val="solid"/>
        </a:ln>
      </c:spPr>
    </c:plotArea>
    <c:legend>
      <c:legendPos val="b"/>
      <c:layout>
        <c:manualLayout>
          <c:xMode val="edge"/>
          <c:yMode val="edge"/>
          <c:x val="0.31237608194638039"/>
          <c:y val="0.84862422411733107"/>
          <c:w val="0.67849129058164326"/>
          <c:h val="0.13416530812383767"/>
        </c:manualLayout>
      </c:layout>
      <c:overlay val="1"/>
      <c:spPr>
        <a:noFill/>
        <a:ln w="12695">
          <a:solidFill>
            <a:srgbClr val="FFCC00"/>
          </a:solidFill>
          <a:prstDash val="solid"/>
        </a:ln>
      </c:spPr>
      <c:txPr>
        <a:bodyPr/>
        <a:lstStyle/>
        <a:p>
          <a:pPr>
            <a:defRPr sz="1654" b="1" i="0" u="none" strike="noStrike" baseline="0">
              <a:solidFill>
                <a:srgbClr val="FFCC00"/>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79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333E-2"/>
          <c:y val="3.0866366089684412E-2"/>
          <c:w val="0.75599415204678511"/>
          <c:h val="0.85716826610563701"/>
        </c:manualLayout>
      </c:layout>
      <c:lineChart>
        <c:grouping val="standard"/>
        <c:varyColors val="0"/>
        <c:ser>
          <c:idx val="1"/>
          <c:order val="0"/>
          <c:tx>
            <c:strRef>
              <c:f>Sheet1!$B$1</c:f>
              <c:strCache>
                <c:ptCount val="1"/>
                <c:pt idx="0">
                  <c:v>EI, Owners w mortgage</c:v>
                </c:pt>
              </c:strCache>
            </c:strRef>
          </c:tx>
          <c:spPr>
            <a:ln w="50800">
              <a:solidFill>
                <a:srgbClr val="FFC000"/>
              </a:solidFill>
            </a:ln>
          </c:spPr>
          <c:marker>
            <c:spPr>
              <a:solidFill>
                <a:srgbClr val="FFC000"/>
              </a:solidFill>
              <a:ln>
                <a:solidFill>
                  <a:schemeClr val="accent4"/>
                </a:solidFill>
              </a:ln>
            </c:spPr>
          </c:marker>
          <c:dLbls>
            <c:spPr>
              <a:noFill/>
              <a:ln>
                <a:noFill/>
              </a:ln>
              <a:effectLst/>
            </c:spPr>
            <c:txPr>
              <a:bodyPr/>
              <a:lstStyle/>
              <a:p>
                <a:pPr>
                  <a:defRPr sz="2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62</c:v>
                </c:pt>
                <c:pt idx="1">
                  <c:v>72</c:v>
                </c:pt>
                <c:pt idx="2">
                  <c:v>82</c:v>
                </c:pt>
                <c:pt idx="3">
                  <c:v>92</c:v>
                </c:pt>
              </c:strCache>
            </c:strRef>
          </c:cat>
          <c:val>
            <c:numRef>
              <c:f>Sheet1!$B$2:$B$5</c:f>
            </c:numRef>
          </c:val>
          <c:smooth val="0"/>
          <c:extLst>
            <c:ext xmlns:c16="http://schemas.microsoft.com/office/drawing/2014/chart" uri="{C3380CC4-5D6E-409C-BE32-E72D297353CC}">
              <c16:uniqueId val="{00000000-6B01-4AEF-82C9-FBD1666AB2CC}"/>
            </c:ext>
          </c:extLst>
        </c:ser>
        <c:ser>
          <c:idx val="2"/>
          <c:order val="1"/>
          <c:tx>
            <c:strRef>
              <c:f>Sheet1!$C$1</c:f>
              <c:strCache>
                <c:ptCount val="1"/>
                <c:pt idx="0">
                  <c:v>CPI-E</c:v>
                </c:pt>
              </c:strCache>
            </c:strRef>
          </c:tx>
          <c:spPr>
            <a:ln w="50800">
              <a:solidFill>
                <a:srgbClr val="92D050"/>
              </a:solidFill>
            </a:ln>
          </c:spPr>
          <c:dLbls>
            <c:dLbl>
              <c:idx val="0"/>
              <c:delete val="1"/>
              <c:extLst>
                <c:ext xmlns:c15="http://schemas.microsoft.com/office/drawing/2012/chart" uri="{CE6537A1-D6FC-4f65-9D91-7224C49458BB}"/>
                <c:ext xmlns:c16="http://schemas.microsoft.com/office/drawing/2014/chart" uri="{C3380CC4-5D6E-409C-BE32-E72D297353CC}">
                  <c16:uniqueId val="{00000001-6B01-4AEF-82C9-FBD1666AB2CC}"/>
                </c:ext>
              </c:extLst>
            </c:dLbl>
            <c:spPr>
              <a:noFill/>
              <a:ln>
                <a:noFill/>
              </a:ln>
              <a:effectLst/>
            </c:spPr>
            <c:txPr>
              <a:bodyPr/>
              <a:lstStyle/>
              <a:p>
                <a:pPr>
                  <a:defRPr sz="2200">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62</c:v>
                </c:pt>
                <c:pt idx="1">
                  <c:v>72</c:v>
                </c:pt>
                <c:pt idx="2">
                  <c:v>82</c:v>
                </c:pt>
                <c:pt idx="3">
                  <c:v>92</c:v>
                </c:pt>
              </c:strCache>
            </c:strRef>
          </c:cat>
          <c:val>
            <c:numRef>
              <c:f>Sheet1!$C$2:$C$5</c:f>
              <c:numCache>
                <c:formatCode>"$"#,##0</c:formatCode>
                <c:ptCount val="4"/>
                <c:pt idx="0">
                  <c:v>14838</c:v>
                </c:pt>
                <c:pt idx="1">
                  <c:v>15129</c:v>
                </c:pt>
                <c:pt idx="2">
                  <c:v>15426</c:v>
                </c:pt>
                <c:pt idx="3">
                  <c:v>15729</c:v>
                </c:pt>
              </c:numCache>
            </c:numRef>
          </c:val>
          <c:smooth val="0"/>
          <c:extLst>
            <c:ext xmlns:c16="http://schemas.microsoft.com/office/drawing/2014/chart" uri="{C3380CC4-5D6E-409C-BE32-E72D297353CC}">
              <c16:uniqueId val="{00000002-6B01-4AEF-82C9-FBD1666AB2CC}"/>
            </c:ext>
          </c:extLst>
        </c:ser>
        <c:ser>
          <c:idx val="3"/>
          <c:order val="2"/>
          <c:tx>
            <c:strRef>
              <c:f>Sheet1!$D$1</c:f>
              <c:strCache>
                <c:ptCount val="1"/>
                <c:pt idx="0">
                  <c:v>CPI-W</c:v>
                </c:pt>
              </c:strCache>
            </c:strRef>
          </c:tx>
          <c:spPr>
            <a:ln w="50800">
              <a:solidFill>
                <a:srgbClr val="C00000"/>
              </a:solidFill>
            </a:ln>
          </c:spPr>
          <c:marker>
            <c:spPr>
              <a:solidFill>
                <a:schemeClr val="accent2"/>
              </a:solidFill>
              <a:ln>
                <a:solidFill>
                  <a:schemeClr val="accent2"/>
                </a:solidFill>
              </a:ln>
            </c:spPr>
          </c:marker>
          <c:dLbls>
            <c:spPr>
              <a:noFill/>
              <a:ln>
                <a:noFill/>
              </a:ln>
              <a:effectLst/>
            </c:spPr>
            <c:txPr>
              <a:bodyPr/>
              <a:lstStyle/>
              <a:p>
                <a:pPr>
                  <a:defRPr sz="220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62</c:v>
                </c:pt>
                <c:pt idx="1">
                  <c:v>72</c:v>
                </c:pt>
                <c:pt idx="2">
                  <c:v>82</c:v>
                </c:pt>
                <c:pt idx="3">
                  <c:v>92</c:v>
                </c:pt>
              </c:strCache>
            </c:strRef>
          </c:cat>
          <c:val>
            <c:numRef>
              <c:f>Sheet1!$D$2:$D$5</c:f>
              <c:numCache>
                <c:formatCode>"$"#,##0</c:formatCode>
                <c:ptCount val="4"/>
                <c:pt idx="0">
                  <c:v>14838</c:v>
                </c:pt>
                <c:pt idx="1">
                  <c:v>14838</c:v>
                </c:pt>
                <c:pt idx="2">
                  <c:v>14838</c:v>
                </c:pt>
                <c:pt idx="3">
                  <c:v>14838</c:v>
                </c:pt>
              </c:numCache>
            </c:numRef>
          </c:val>
          <c:smooth val="0"/>
          <c:extLst>
            <c:ext xmlns:c16="http://schemas.microsoft.com/office/drawing/2014/chart" uri="{C3380CC4-5D6E-409C-BE32-E72D297353CC}">
              <c16:uniqueId val="{00000003-6B01-4AEF-82C9-FBD1666AB2CC}"/>
            </c:ext>
          </c:extLst>
        </c:ser>
        <c:ser>
          <c:idx val="4"/>
          <c:order val="3"/>
          <c:tx>
            <c:strRef>
              <c:f>Sheet1!$E$1</c:f>
              <c:strCache>
                <c:ptCount val="1"/>
                <c:pt idx="0">
                  <c:v>C-CPI-U</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04-6B01-4AEF-82C9-FBD1666AB2CC}"/>
                </c:ext>
              </c:extLst>
            </c:dLbl>
            <c:spPr>
              <a:noFill/>
              <a:ln>
                <a:noFill/>
              </a:ln>
              <a:effectLst/>
            </c:spPr>
            <c:txPr>
              <a:bodyPr/>
              <a:lstStyle/>
              <a:p>
                <a:pPr>
                  <a:defRPr sz="220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62</c:v>
                </c:pt>
                <c:pt idx="1">
                  <c:v>72</c:v>
                </c:pt>
                <c:pt idx="2">
                  <c:v>82</c:v>
                </c:pt>
                <c:pt idx="3">
                  <c:v>92</c:v>
                </c:pt>
              </c:strCache>
            </c:strRef>
          </c:cat>
          <c:val>
            <c:numRef>
              <c:f>Sheet1!$E$2:$E$5</c:f>
              <c:numCache>
                <c:formatCode>"$"#,##0</c:formatCode>
                <c:ptCount val="4"/>
                <c:pt idx="0">
                  <c:v>14838</c:v>
                </c:pt>
                <c:pt idx="1">
                  <c:v>14411</c:v>
                </c:pt>
                <c:pt idx="2">
                  <c:v>13996</c:v>
                </c:pt>
                <c:pt idx="3">
                  <c:v>13593</c:v>
                </c:pt>
              </c:numCache>
            </c:numRef>
          </c:val>
          <c:smooth val="0"/>
          <c:extLst>
            <c:ext xmlns:c16="http://schemas.microsoft.com/office/drawing/2014/chart" uri="{C3380CC4-5D6E-409C-BE32-E72D297353CC}">
              <c16:uniqueId val="{00000005-6B01-4AEF-82C9-FBD1666AB2CC}"/>
            </c:ext>
          </c:extLst>
        </c:ser>
        <c:dLbls>
          <c:showLegendKey val="0"/>
          <c:showVal val="0"/>
          <c:showCatName val="0"/>
          <c:showSerName val="0"/>
          <c:showPercent val="0"/>
          <c:showBubbleSize val="0"/>
        </c:dLbls>
        <c:marker val="1"/>
        <c:smooth val="0"/>
        <c:axId val="45636224"/>
        <c:axId val="45642496"/>
      </c:lineChart>
      <c:catAx>
        <c:axId val="45636224"/>
        <c:scaling>
          <c:orientation val="minMax"/>
        </c:scaling>
        <c:delete val="0"/>
        <c:axPos val="b"/>
        <c:title>
          <c:tx>
            <c:rich>
              <a:bodyPr/>
              <a:lstStyle/>
              <a:p>
                <a:pPr>
                  <a:defRPr>
                    <a:solidFill>
                      <a:schemeClr val="tx1"/>
                    </a:solidFill>
                  </a:defRPr>
                </a:pPr>
                <a:r>
                  <a:rPr lang="en-US" dirty="0">
                    <a:solidFill>
                      <a:schemeClr val="tx1"/>
                    </a:solidFill>
                  </a:rPr>
                  <a:t>AGE</a:t>
                </a:r>
              </a:p>
            </c:rich>
          </c:tx>
          <c:overlay val="0"/>
        </c:title>
        <c:numFmt formatCode="General" sourceLinked="1"/>
        <c:majorTickMark val="out"/>
        <c:minorTickMark val="none"/>
        <c:tickLblPos val="nextTo"/>
        <c:txPr>
          <a:bodyPr/>
          <a:lstStyle/>
          <a:p>
            <a:pPr>
              <a:defRPr>
                <a:solidFill>
                  <a:schemeClr val="tx1"/>
                </a:solidFill>
              </a:defRPr>
            </a:pPr>
            <a:endParaRPr lang="en-US"/>
          </a:p>
        </c:txPr>
        <c:crossAx val="45642496"/>
        <c:crosses val="autoZero"/>
        <c:auto val="1"/>
        <c:lblAlgn val="ctr"/>
        <c:lblOffset val="100"/>
        <c:noMultiLvlLbl val="0"/>
      </c:catAx>
      <c:valAx>
        <c:axId val="45642496"/>
        <c:scaling>
          <c:orientation val="minMax"/>
          <c:max val="16000"/>
          <c:min val="13000"/>
        </c:scaling>
        <c:delete val="0"/>
        <c:axPos val="l"/>
        <c:majorGridlines/>
        <c:numFmt formatCode="&quot;$&quot;#,##0" sourceLinked="1"/>
        <c:majorTickMark val="out"/>
        <c:minorTickMark val="none"/>
        <c:tickLblPos val="none"/>
        <c:crossAx val="45636224"/>
        <c:crosses val="autoZero"/>
        <c:crossBetween val="between"/>
        <c:majorUnit val="1000"/>
      </c:valAx>
    </c:plotArea>
    <c:legend>
      <c:legendPos val="r"/>
      <c:layout>
        <c:manualLayout>
          <c:xMode val="edge"/>
          <c:yMode val="edge"/>
          <c:x val="0.789619883040936"/>
          <c:y val="0.34423598784081727"/>
          <c:w val="0.15611111111111112"/>
          <c:h val="0.43076079737302259"/>
        </c:manualLayout>
      </c:layout>
      <c:overlay val="0"/>
      <c:txPr>
        <a:bodyPr/>
        <a:lstStyle/>
        <a:p>
          <a:pPr>
            <a:defRPr sz="2000">
              <a:solidFill>
                <a:schemeClr val="tx1"/>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0.36842</cdr:x>
      <cdr:y>0.56577</cdr:y>
    </cdr:from>
    <cdr:to>
      <cdr:x>0.47368</cdr:x>
      <cdr:y>0.7678</cdr:y>
    </cdr:to>
    <cdr:sp macro="" textlink="">
      <cdr:nvSpPr>
        <cdr:cNvPr id="2" name="TextBox 1"/>
        <cdr:cNvSpPr txBox="1"/>
      </cdr:nvSpPr>
      <cdr:spPr>
        <a:xfrm xmlns:a="http://schemas.openxmlformats.org/drawingml/2006/main">
          <a:off x="3200400" y="25606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0.46491</cdr:x>
      <cdr:y>0.21887</cdr:y>
    </cdr:from>
    <cdr:to>
      <cdr:x>0.53509</cdr:x>
      <cdr:y>0.33672</cdr:y>
    </cdr:to>
    <cdr:sp macro="" textlink="">
      <cdr:nvSpPr>
        <cdr:cNvPr id="3" name="TextBox 2"/>
        <cdr:cNvSpPr txBox="1"/>
      </cdr:nvSpPr>
      <cdr:spPr>
        <a:xfrm xmlns:a="http://schemas.openxmlformats.org/drawingml/2006/main">
          <a:off x="4038600" y="990600"/>
          <a:ext cx="6096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200" b="1" dirty="0">
              <a:solidFill>
                <a:srgbClr val="92D050"/>
              </a:solidFill>
            </a:rPr>
            <a:t>+4%</a:t>
          </a:r>
        </a:p>
      </cdr:txBody>
    </cdr:sp>
  </cdr:relSizeAnchor>
  <cdr:relSizeAnchor xmlns:cdr="http://schemas.openxmlformats.org/drawingml/2006/chartDrawing">
    <cdr:from>
      <cdr:x>0.64035</cdr:x>
      <cdr:y>0.16836</cdr:y>
    </cdr:from>
    <cdr:to>
      <cdr:x>0.71053</cdr:x>
      <cdr:y>0.28622</cdr:y>
    </cdr:to>
    <cdr:sp macro="" textlink="">
      <cdr:nvSpPr>
        <cdr:cNvPr id="4" name="TextBox 1"/>
        <cdr:cNvSpPr txBox="1"/>
      </cdr:nvSpPr>
      <cdr:spPr>
        <a:xfrm xmlns:a="http://schemas.openxmlformats.org/drawingml/2006/main">
          <a:off x="5562600" y="762000"/>
          <a:ext cx="609600" cy="533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200" b="1" dirty="0">
              <a:solidFill>
                <a:srgbClr val="92D050"/>
              </a:solidFill>
            </a:rPr>
            <a:t>+6%</a:t>
          </a:r>
        </a:p>
      </cdr:txBody>
    </cdr:sp>
  </cdr:relSizeAnchor>
  <cdr:relSizeAnchor xmlns:cdr="http://schemas.openxmlformats.org/drawingml/2006/chartDrawing">
    <cdr:from>
      <cdr:x>0.30702</cdr:x>
      <cdr:y>0.43774</cdr:y>
    </cdr:from>
    <cdr:to>
      <cdr:x>0.40351</cdr:x>
      <cdr:y>0.58927</cdr:y>
    </cdr:to>
    <cdr:sp macro="" textlink="">
      <cdr:nvSpPr>
        <cdr:cNvPr id="5" name="TextBox 4"/>
        <cdr:cNvSpPr txBox="1"/>
      </cdr:nvSpPr>
      <cdr:spPr>
        <a:xfrm xmlns:a="http://schemas.openxmlformats.org/drawingml/2006/main">
          <a:off x="2667000" y="1981200"/>
          <a:ext cx="8382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200" b="1" dirty="0">
              <a:solidFill>
                <a:srgbClr val="00B0F0"/>
              </a:solidFill>
            </a:rPr>
            <a:t>-2.9%</a:t>
          </a:r>
        </a:p>
      </cdr:txBody>
    </cdr:sp>
  </cdr:relSizeAnchor>
  <cdr:relSizeAnchor xmlns:cdr="http://schemas.openxmlformats.org/drawingml/2006/chartDrawing">
    <cdr:from>
      <cdr:x>0</cdr:x>
      <cdr:y>0</cdr:y>
    </cdr:from>
    <cdr:to>
      <cdr:x>0.08772</cdr:x>
      <cdr:y>0.11785</cdr:y>
    </cdr:to>
    <cdr:sp macro="" textlink="">
      <cdr:nvSpPr>
        <cdr:cNvPr id="7" name="TextBox 1"/>
        <cdr:cNvSpPr txBox="1"/>
      </cdr:nvSpPr>
      <cdr:spPr>
        <a:xfrm xmlns:a="http://schemas.openxmlformats.org/drawingml/2006/main">
          <a:off x="0" y="0"/>
          <a:ext cx="762000" cy="533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2200" dirty="0">
            <a:solidFill>
              <a:srgbClr val="00B0F0"/>
            </a:solidFill>
          </a:endParaRPr>
        </a:p>
      </cdr:txBody>
    </cdr:sp>
  </cdr:relSizeAnchor>
  <cdr:relSizeAnchor xmlns:cdr="http://schemas.openxmlformats.org/drawingml/2006/chartDrawing">
    <cdr:from>
      <cdr:x>0.46491</cdr:x>
      <cdr:y>0.48825</cdr:y>
    </cdr:from>
    <cdr:to>
      <cdr:x>0.55263</cdr:x>
      <cdr:y>0.6061</cdr:y>
    </cdr:to>
    <cdr:sp macro="" textlink="">
      <cdr:nvSpPr>
        <cdr:cNvPr id="8" name="TextBox 7"/>
        <cdr:cNvSpPr txBox="1"/>
      </cdr:nvSpPr>
      <cdr:spPr>
        <a:xfrm xmlns:a="http://schemas.openxmlformats.org/drawingml/2006/main">
          <a:off x="4038600" y="2209800"/>
          <a:ext cx="7620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200" b="1" dirty="0">
              <a:solidFill>
                <a:srgbClr val="00B0F0"/>
              </a:solidFill>
            </a:rPr>
            <a:t>-5.7%</a:t>
          </a:r>
        </a:p>
      </cdr:txBody>
    </cdr:sp>
  </cdr:relSizeAnchor>
  <cdr:relSizeAnchor xmlns:cdr="http://schemas.openxmlformats.org/drawingml/2006/chartDrawing">
    <cdr:from>
      <cdr:x>0.62904</cdr:x>
      <cdr:y>0.5262</cdr:y>
    </cdr:from>
    <cdr:to>
      <cdr:x>0.71676</cdr:x>
      <cdr:y>0.64406</cdr:y>
    </cdr:to>
    <cdr:sp macro="" textlink="">
      <cdr:nvSpPr>
        <cdr:cNvPr id="10" name="TextBox 1"/>
        <cdr:cNvSpPr txBox="1"/>
      </cdr:nvSpPr>
      <cdr:spPr>
        <a:xfrm xmlns:a="http://schemas.openxmlformats.org/drawingml/2006/main">
          <a:off x="5464329" y="2381573"/>
          <a:ext cx="762000" cy="533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200" b="1" dirty="0">
              <a:solidFill>
                <a:srgbClr val="00B0F0"/>
              </a:solidFill>
            </a:rPr>
            <a:t>-8.4%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8A4A2C5A-15D1-4A82-8C64-C4598A44E001}" type="datetimeFigureOut">
              <a:rPr lang="en-US" smtClean="0"/>
              <a:pPr/>
              <a:t>12/26/2019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C070BE90-E414-45AC-975F-BCB606658A7C}" type="slidenum">
              <a:rPr lang="en-US" smtClean="0"/>
              <a:pPr/>
              <a:t>‹#›</a:t>
            </a:fld>
            <a:endParaRPr lang="en-US"/>
          </a:p>
        </p:txBody>
      </p:sp>
    </p:spTree>
    <p:extLst>
      <p:ext uri="{BB962C8B-B14F-4D97-AF65-F5344CB8AC3E}">
        <p14:creationId xmlns:p14="http://schemas.microsoft.com/office/powerpoint/2010/main" val="95024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eaLnBrk="1" hangingPunct="1">
              <a:defRPr sz="1200"/>
            </a:lvl1pPr>
          </a:lstStyle>
          <a:p>
            <a:pPr>
              <a:defRPr/>
            </a:pPr>
            <a:endParaRPr lang="en-US"/>
          </a:p>
        </p:txBody>
      </p:sp>
      <p:sp>
        <p:nvSpPr>
          <p:cNvPr id="4099" name="Rectangle 3"/>
          <p:cNvSpPr>
            <a:spLocks noGrp="1" noChangeArrowheads="1"/>
          </p:cNvSpPr>
          <p:nvPr>
            <p:ph type="dt" idx="1"/>
          </p:nvPr>
        </p:nvSpPr>
        <p:spPr bwMode="auto">
          <a:xfrm>
            <a:off x="3970937" y="0"/>
            <a:ext cx="3037840" cy="46482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eaLnBrk="1" hangingPunct="1">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eaLnBrk="1" hangingPunct="1">
              <a:defRPr sz="1200"/>
            </a:lvl1pPr>
          </a:lstStyle>
          <a:p>
            <a:pPr>
              <a:defRPr/>
            </a:pPr>
            <a:endParaRPr lang="en-US"/>
          </a:p>
        </p:txBody>
      </p:sp>
      <p:sp>
        <p:nvSpPr>
          <p:cNvPr id="4103" name="Rectangle 7"/>
          <p:cNvSpPr>
            <a:spLocks noGrp="1" noChangeArrowheads="1"/>
          </p:cNvSpPr>
          <p:nvPr>
            <p:ph type="sldNum" sz="quarter" idx="5"/>
          </p:nvPr>
        </p:nvSpPr>
        <p:spPr bwMode="auto">
          <a:xfrm>
            <a:off x="3970937" y="8829967"/>
            <a:ext cx="3037840" cy="46482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eaLnBrk="1" hangingPunct="1">
              <a:defRPr sz="1200"/>
            </a:lvl1pPr>
          </a:lstStyle>
          <a:p>
            <a:pPr>
              <a:defRPr/>
            </a:pPr>
            <a:fld id="{B394B84D-ECDB-40C3-B75E-F62FD7B98B0B}" type="slidenum">
              <a:rPr lang="en-US"/>
              <a:pPr>
                <a:defRPr/>
              </a:pPr>
              <a:t>‹#›</a:t>
            </a:fld>
            <a:endParaRPr lang="en-US"/>
          </a:p>
        </p:txBody>
      </p:sp>
    </p:spTree>
    <p:extLst>
      <p:ext uri="{BB962C8B-B14F-4D97-AF65-F5344CB8AC3E}">
        <p14:creationId xmlns:p14="http://schemas.microsoft.com/office/powerpoint/2010/main" val="3897074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isabilityrightsca.org/legislation/summary-of-the-governors-proposed-budget-for-2019-20-impacting-persons-wit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lsavers.com/#AARP_footnot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ruisecritic.com/articles.cfm?ID=170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49F42C-56E1-4277-8427-2811A3C28C03}" type="slidenum">
              <a:rPr lang="en-US" smtClean="0"/>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4720" y="4415790"/>
            <a:ext cx="5140960" cy="418338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15 min - overview of the increasingly diverse demographics of the 65+ population across the nation. I addition he and his UCLA staff lead the number crunching in California for the Elder Index. So this time around I’d like him to briefly explain that and then also talk about housing costs as a prime example of the economic stressors that make it hard for seniors to make ends meet with incomes 2-to-3 times the FPL (mainly from housing variations from urban counties to rural ones). He’ll specifically refer to his office’s recent look at the rent burden on seniors in Calif. ~ 15-18 min</a:t>
            </a:r>
          </a:p>
          <a:p>
            <a:pPr eaLnBrk="1" hangingPunct="1"/>
            <a:endParaRPr lang="en-US" dirty="0"/>
          </a:p>
        </p:txBody>
      </p:sp>
    </p:spTree>
    <p:extLst>
      <p:ext uri="{BB962C8B-B14F-4D97-AF65-F5344CB8AC3E}">
        <p14:creationId xmlns:p14="http://schemas.microsoft.com/office/powerpoint/2010/main" val="230279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DFCD89F-8536-4102-B281-11A32A2FF052}" type="slidenum">
              <a:rPr lang="en-US" smtClean="0"/>
              <a:pPr/>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4720" y="4415790"/>
            <a:ext cx="5140960" cy="4183380"/>
          </a:xfrm>
          <a:noFill/>
          <a:ln/>
        </p:spPr>
        <p:txBody>
          <a:bodyPr/>
          <a:lstStyle/>
          <a:p>
            <a:pPr eaLnBrk="1" hangingPunct="1"/>
            <a:r>
              <a:rPr lang="en-US" sz="1200" dirty="0"/>
              <a:t>… has remained virtually unchanged over the past 30 years. Yet during that time, there have been marked changes in the nation’s economy and society</a:t>
            </a:r>
            <a:endParaRPr lang="en-US" dirty="0"/>
          </a:p>
          <a:p>
            <a:pPr eaLnBrk="1" hangingPunct="1"/>
            <a:endParaRPr lang="en-US" dirty="0"/>
          </a:p>
          <a:p>
            <a:pPr eaLnBrk="1" hangingPunct="1"/>
            <a:r>
              <a:rPr lang="en-US" dirty="0"/>
              <a:t>Me: outdated, inaccurate, and inadequate</a:t>
            </a:r>
          </a:p>
          <a:p>
            <a:pPr eaLnBrk="1" hangingPunct="1"/>
            <a:endParaRPr lang="en-US" dirty="0"/>
          </a:p>
        </p:txBody>
      </p:sp>
    </p:spTree>
    <p:extLst>
      <p:ext uri="{BB962C8B-B14F-4D97-AF65-F5344CB8AC3E}">
        <p14:creationId xmlns:p14="http://schemas.microsoft.com/office/powerpoint/2010/main" val="419281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Problem #2 –</a:t>
            </a:r>
            <a:r>
              <a:rPr lang="en-US" baseline="0" dirty="0"/>
              <a:t> only one # nationally, exc. Alaska &amp; Hawaii</a:t>
            </a:r>
            <a:endParaRPr lang="en-US" dirty="0"/>
          </a:p>
          <a:p>
            <a:r>
              <a:rPr lang="en-US" dirty="0"/>
              <a:t>2018 Guidelines, ASPE; 2=$16,910</a:t>
            </a:r>
          </a:p>
        </p:txBody>
      </p:sp>
      <p:sp>
        <p:nvSpPr>
          <p:cNvPr id="4" name="Slide Number Placeholder 3"/>
          <p:cNvSpPr>
            <a:spLocks noGrp="1"/>
          </p:cNvSpPr>
          <p:nvPr>
            <p:ph type="sldNum" sz="quarter" idx="10"/>
          </p:nvPr>
        </p:nvSpPr>
        <p:spPr/>
        <p:txBody>
          <a:bodyPr/>
          <a:lstStyle/>
          <a:p>
            <a:pPr>
              <a:defRPr/>
            </a:pPr>
            <a:fld id="{D6D04C6A-32D8-4544-AC1E-98FB77EA5EA1}" type="slidenum">
              <a:rPr lang="es-MX" smtClean="0"/>
              <a:pPr>
                <a:defRPr/>
              </a:pPr>
              <a:t>11</a:t>
            </a:fld>
            <a:endParaRPr lang="es-MX"/>
          </a:p>
        </p:txBody>
      </p:sp>
    </p:spTree>
    <p:extLst>
      <p:ext uri="{BB962C8B-B14F-4D97-AF65-F5344CB8AC3E}">
        <p14:creationId xmlns:p14="http://schemas.microsoft.com/office/powerpoint/2010/main" val="296463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6913"/>
            <a:ext cx="4649787" cy="3486150"/>
          </a:xfrm>
        </p:spPr>
      </p:sp>
      <p:sp>
        <p:nvSpPr>
          <p:cNvPr id="3" name="Notes Placeholder 2"/>
          <p:cNvSpPr>
            <a:spLocks noGrp="1"/>
          </p:cNvSpPr>
          <p:nvPr>
            <p:ph type="body" idx="1"/>
          </p:nvPr>
        </p:nvSpPr>
        <p:spPr/>
        <p:txBody>
          <a:bodyPr>
            <a:normAutofit/>
          </a:bodyPr>
          <a:lstStyle/>
          <a:p>
            <a:r>
              <a:rPr lang="en-US" sz="1600" dirty="0"/>
              <a:t>Primary driver of regional differences in cost of living. </a:t>
            </a:r>
          </a:p>
          <a:p>
            <a:r>
              <a:rPr lang="en-US" dirty="0"/>
              <a:t>Portland = Multnomah</a:t>
            </a:r>
            <a:r>
              <a:rPr lang="en-US" baseline="0" dirty="0"/>
              <a:t> County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Houston, TX	$    907</a:t>
            </a:r>
          </a:p>
          <a:p>
            <a:endParaRPr lang="en-US" dirty="0"/>
          </a:p>
        </p:txBody>
      </p:sp>
      <p:sp>
        <p:nvSpPr>
          <p:cNvPr id="4" name="Slide Number Placeholder 3"/>
          <p:cNvSpPr>
            <a:spLocks noGrp="1"/>
          </p:cNvSpPr>
          <p:nvPr>
            <p:ph type="sldNum" sz="quarter" idx="10"/>
          </p:nvPr>
        </p:nvSpPr>
        <p:spPr/>
        <p:txBody>
          <a:bodyPr/>
          <a:lstStyle/>
          <a:p>
            <a:pPr>
              <a:defRPr/>
            </a:pPr>
            <a:fld id="{137A5BE0-B618-416E-84E8-C8E9169F671B}" type="slidenum">
              <a:rPr lang="en-US" smtClean="0"/>
              <a:pPr>
                <a:defRPr/>
              </a:pPr>
              <a:t>12</a:t>
            </a:fld>
            <a:endParaRPr lang="en-US"/>
          </a:p>
        </p:txBody>
      </p:sp>
    </p:spTree>
    <p:extLst>
      <p:ext uri="{BB962C8B-B14F-4D97-AF65-F5344CB8AC3E}">
        <p14:creationId xmlns:p14="http://schemas.microsoft.com/office/powerpoint/2010/main" val="2353902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1C6AA39-37D0-46B5-BBAC-AA054BDF9842}" type="slidenum">
              <a:rPr lang="en-US" smtClean="0"/>
              <a:pPr/>
              <a:t>13</a:t>
            </a:fld>
            <a:endParaRPr lang="en-US"/>
          </a:p>
        </p:txBody>
      </p:sp>
      <p:sp>
        <p:nvSpPr>
          <p:cNvPr id="37891" name="Rectangle 2"/>
          <p:cNvSpPr>
            <a:spLocks noGrp="1" noRot="1" noChangeAspect="1" noChangeArrowheads="1" noTextEdit="1"/>
          </p:cNvSpPr>
          <p:nvPr>
            <p:ph type="sldImg"/>
          </p:nvPr>
        </p:nvSpPr>
        <p:spPr>
          <a:xfrm>
            <a:off x="1258888" y="696913"/>
            <a:ext cx="4649787" cy="3486150"/>
          </a:xfrm>
          <a:ln/>
        </p:spPr>
      </p:sp>
      <p:sp>
        <p:nvSpPr>
          <p:cNvPr id="37892" name="Rectangle 3"/>
          <p:cNvSpPr>
            <a:spLocks noGrp="1" noChangeArrowheads="1"/>
          </p:cNvSpPr>
          <p:nvPr>
            <p:ph type="body" idx="1"/>
          </p:nvPr>
        </p:nvSpPr>
        <p:spPr>
          <a:xfrm>
            <a:off x="986017" y="4531553"/>
            <a:ext cx="5423078" cy="4293049"/>
          </a:xfrm>
          <a:noFill/>
          <a:ln/>
        </p:spPr>
        <p:txBody>
          <a:bodyPr/>
          <a:lstStyle/>
          <a:p>
            <a:pPr eaLnBrk="1" hangingPunct="1"/>
            <a:r>
              <a:rPr lang="en-US" sz="1600" b="1" dirty="0"/>
              <a:t>Problem #4 – seniors spend different than younger adults</a:t>
            </a:r>
          </a:p>
          <a:p>
            <a:pPr eaLnBrk="1" hangingPunct="1"/>
            <a:r>
              <a:rPr lang="en-US" sz="1600" dirty="0"/>
              <a:t>REMEMBER – FPL is based on 3x food costs from 60 years ago. NOW health care and housing both consume more than food in budgets. (no other category alone &gt;10%), includes clothing, entertainment, personal care products, phone, etc.</a:t>
            </a:r>
          </a:p>
          <a:p>
            <a:pPr eaLnBrk="1" hangingPunct="1"/>
            <a:r>
              <a:rPr lang="en-US" sz="1600" dirty="0"/>
              <a:t>Note also that in the 1950’s, as little as 26% of family budgets went for housing, while about one-third went for food.</a:t>
            </a:r>
          </a:p>
        </p:txBody>
      </p:sp>
    </p:spTree>
    <p:extLst>
      <p:ext uri="{BB962C8B-B14F-4D97-AF65-F5344CB8AC3E}">
        <p14:creationId xmlns:p14="http://schemas.microsoft.com/office/powerpoint/2010/main" val="379820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74ACBB-4817-4C1B-9FF9-925C540EF8C4}" type="slidenum">
              <a:rPr lang="en-US" smtClean="0"/>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4720" y="4415790"/>
            <a:ext cx="5140960" cy="4183380"/>
          </a:xfrm>
          <a:noFill/>
          <a:ln/>
        </p:spPr>
        <p:txBody>
          <a:bodyPr/>
          <a:lstStyle/>
          <a:p>
            <a:pPr eaLnBrk="1" hangingPunct="1"/>
            <a:endParaRPr lang="en-US" dirty="0"/>
          </a:p>
        </p:txBody>
      </p:sp>
    </p:spTree>
    <p:extLst>
      <p:ext uri="{BB962C8B-B14F-4D97-AF65-F5344CB8AC3E}">
        <p14:creationId xmlns:p14="http://schemas.microsoft.com/office/powerpoint/2010/main" val="412676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a:t>Humboldt costs MORE for owner w/o mortgage because of higher HEALTH CARE costs. RENTER higher in LA.</a:t>
            </a:r>
          </a:p>
          <a:p>
            <a:pPr defTabSz="931774" eaLnBrk="1" hangingPunct="1">
              <a:defRPr/>
            </a:pPr>
            <a:r>
              <a:rPr lang="en-US" dirty="0">
                <a:solidFill>
                  <a:srgbClr val="FFFF00"/>
                </a:solidFill>
              </a:rPr>
              <a:t>Health care costs are </a:t>
            </a:r>
            <a:r>
              <a:rPr lang="en-US" i="1" dirty="0">
                <a:solidFill>
                  <a:srgbClr val="FFFF00"/>
                </a:solidFill>
              </a:rPr>
              <a:t>higher</a:t>
            </a:r>
            <a:r>
              <a:rPr lang="en-US" dirty="0">
                <a:solidFill>
                  <a:srgbClr val="FFFF00"/>
                </a:solidFill>
              </a:rPr>
              <a:t> than rent for </a:t>
            </a:r>
            <a:r>
              <a:rPr lang="en-US" u="sng" dirty="0">
                <a:solidFill>
                  <a:srgbClr val="FFFF00"/>
                </a:solidFill>
              </a:rPr>
              <a:t>couples</a:t>
            </a:r>
            <a:r>
              <a:rPr lang="en-US" dirty="0">
                <a:solidFill>
                  <a:srgbClr val="FFFF00"/>
                </a:solidFill>
              </a:rPr>
              <a:t> in 16 California counties where HMOs are not common.</a:t>
            </a:r>
          </a:p>
          <a:p>
            <a:pPr defTabSz="931774" eaLnBrk="1" hangingPunct="1">
              <a:defRPr/>
            </a:pPr>
            <a:r>
              <a:rPr lang="en-US" dirty="0">
                <a:solidFill>
                  <a:srgbClr val="FFFF00"/>
                </a:solidFill>
              </a:rPr>
              <a:t>REMEMBER</a:t>
            </a:r>
            <a:r>
              <a:rPr lang="en-US" baseline="0" dirty="0">
                <a:solidFill>
                  <a:srgbClr val="FFFF00"/>
                </a:solidFill>
              </a:rPr>
              <a:t> – elders of color about 2x more likely to be under 200% FPL; FASTEST GROWING population</a:t>
            </a:r>
            <a:endParaRPr lang="en-US" dirty="0">
              <a:solidFill>
                <a:srgbClr val="FFFF00"/>
              </a:solidFill>
            </a:endParaRPr>
          </a:p>
          <a:p>
            <a:endParaRPr lang="en-US" dirty="0"/>
          </a:p>
        </p:txBody>
      </p:sp>
      <p:sp>
        <p:nvSpPr>
          <p:cNvPr id="46084" name="Slide Number Placeholder 3"/>
          <p:cNvSpPr>
            <a:spLocks noGrp="1"/>
          </p:cNvSpPr>
          <p:nvPr>
            <p:ph type="sldNum" sz="quarter" idx="5"/>
          </p:nvPr>
        </p:nvSpPr>
        <p:spPr>
          <a:noFill/>
        </p:spPr>
        <p:txBody>
          <a:bodyPr/>
          <a:lstStyle/>
          <a:p>
            <a:pPr defTabSz="931654"/>
            <a:fld id="{5B81FC62-F082-441F-A6FA-DF4200FCCD8D}" type="slidenum">
              <a:rPr lang="es-MX" smtClean="0"/>
              <a:pPr defTabSz="931654"/>
              <a:t>15</a:t>
            </a:fld>
            <a:endParaRPr lang="es-MX" dirty="0"/>
          </a:p>
        </p:txBody>
      </p:sp>
    </p:spTree>
    <p:extLst>
      <p:ext uri="{BB962C8B-B14F-4D97-AF65-F5344CB8AC3E}">
        <p14:creationId xmlns:p14="http://schemas.microsoft.com/office/powerpoint/2010/main" val="165138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much research on elder homelessness. Most</a:t>
            </a:r>
            <a:r>
              <a:rPr lang="en-US" baseline="0" dirty="0"/>
              <a:t> takes an individual risk approach – drug abuse, MH </a:t>
            </a:r>
            <a:r>
              <a:rPr lang="en-US" baseline="0" dirty="0" err="1"/>
              <a:t>probs</a:t>
            </a:r>
            <a:r>
              <a:rPr lang="en-US" baseline="0" dirty="0"/>
              <a:t>, IPV, family conflict, low human capital (e.g. </a:t>
            </a:r>
            <a:r>
              <a:rPr lang="en-US" baseline="0" dirty="0" err="1"/>
              <a:t>ed</a:t>
            </a:r>
            <a:r>
              <a:rPr lang="en-US" baseline="0" dirty="0"/>
              <a:t>), landlord problem approach. Few look at the CONTEXT, </a:t>
            </a:r>
            <a:r>
              <a:rPr lang="en-US" baseline="0" dirty="0" err="1"/>
              <a:t>tho</a:t>
            </a:r>
            <a:r>
              <a:rPr lang="en-US" baseline="0" dirty="0"/>
              <a:t> one study in NY found those living in subsidized housing were less like to become homeless (1998: Predictors of homelessness among families in New York City: from shelter request to housing stability. http://ajph.aphapublications.org/doi/abs/10.2105/AJPH.88.11.1651. )</a:t>
            </a:r>
            <a:endParaRPr lang="en-US" dirty="0"/>
          </a:p>
        </p:txBody>
      </p:sp>
      <p:sp>
        <p:nvSpPr>
          <p:cNvPr id="4" name="Slide Number Placeholder 3"/>
          <p:cNvSpPr>
            <a:spLocks noGrp="1"/>
          </p:cNvSpPr>
          <p:nvPr>
            <p:ph type="sldNum" sz="quarter" idx="10"/>
          </p:nvPr>
        </p:nvSpPr>
        <p:spPr/>
        <p:txBody>
          <a:bodyPr/>
          <a:lstStyle/>
          <a:p>
            <a:pPr>
              <a:defRPr/>
            </a:pPr>
            <a:fld id="{478C7407-9CFE-4B68-A75B-47A601DCD851}" type="slidenum">
              <a:rPr lang="es-MX" smtClean="0"/>
              <a:pPr>
                <a:defRPr/>
              </a:pPr>
              <a:t>16</a:t>
            </a:fld>
            <a:endParaRPr lang="es-MX"/>
          </a:p>
        </p:txBody>
      </p:sp>
    </p:spTree>
    <p:extLst>
      <p:ext uri="{BB962C8B-B14F-4D97-AF65-F5344CB8AC3E}">
        <p14:creationId xmlns:p14="http://schemas.microsoft.com/office/powerpoint/2010/main" val="3561752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Noninstitutionalized population</a:t>
            </a:r>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17</a:t>
            </a:fld>
            <a:endParaRPr lang="en-US"/>
          </a:p>
        </p:txBody>
      </p:sp>
    </p:spTree>
    <p:extLst>
      <p:ext uri="{BB962C8B-B14F-4D97-AF65-F5344CB8AC3E}">
        <p14:creationId xmlns:p14="http://schemas.microsoft.com/office/powerpoint/2010/main" val="3805003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RENTERS (almost half of all low-income seniors; one-quarter all elders; 16% &gt;200% FPL) are the least housing stable. They have little control over the costs of housing compared to owners. </a:t>
            </a:r>
          </a:p>
          <a:p>
            <a:r>
              <a:rPr lang="en-US" sz="1600" dirty="0"/>
              <a:t>So, econ insecurity is associated with rent burden</a:t>
            </a:r>
          </a:p>
          <a:p>
            <a:endParaRPr lang="en-US" sz="1600" dirty="0"/>
          </a:p>
          <a:p>
            <a:r>
              <a:rPr lang="en-US" sz="1600" dirty="0"/>
              <a:t>Interestingly, the distribution does not change much with income OR race/ethnicity OR rent burden!</a:t>
            </a:r>
          </a:p>
          <a:p>
            <a:r>
              <a:rPr lang="en-US" b="0" i="0" u="none" strike="noStrike" dirty="0" err="1">
                <a:solidFill>
                  <a:srgbClr val="006FB7"/>
                </a:solidFill>
                <a:effectLst/>
                <a:latin typeface="Merriweather"/>
              </a:rPr>
              <a:t>Litwak</a:t>
            </a:r>
            <a:r>
              <a:rPr lang="en-US" b="0" i="0" u="none" strike="noStrike" dirty="0">
                <a:solidFill>
                  <a:srgbClr val="006FB7"/>
                </a:solidFill>
                <a:effectLst/>
                <a:latin typeface="Merriweather"/>
              </a:rPr>
              <a:t> and </a:t>
            </a:r>
            <a:r>
              <a:rPr lang="en-US" b="0" i="0" u="none" strike="noStrike" dirty="0" err="1">
                <a:solidFill>
                  <a:srgbClr val="006FB7"/>
                </a:solidFill>
                <a:effectLst/>
                <a:latin typeface="Merriweather"/>
              </a:rPr>
              <a:t>Longino's</a:t>
            </a:r>
            <a:r>
              <a:rPr lang="en-US" b="0" i="0" u="none" strike="noStrike" dirty="0">
                <a:solidFill>
                  <a:srgbClr val="006FB7"/>
                </a:solidFill>
                <a:effectLst/>
                <a:latin typeface="Merriweather"/>
              </a:rPr>
              <a:t> (1987)</a:t>
            </a:r>
            <a:r>
              <a:rPr lang="en-US" baseline="0" dirty="0"/>
              <a:t>: amenity moves, assistance moves; </a:t>
            </a:r>
            <a:r>
              <a:rPr lang="en-US" baseline="0" dirty="0" err="1"/>
              <a:t>Longino</a:t>
            </a:r>
            <a:r>
              <a:rPr lang="en-US" baseline="0" dirty="0"/>
              <a:t> (2008) adds community &amp; personal ties &amp; notes non-owners more likely to move</a:t>
            </a:r>
            <a:endParaRPr lang="en-US" dirty="0"/>
          </a:p>
        </p:txBody>
      </p:sp>
      <p:sp>
        <p:nvSpPr>
          <p:cNvPr id="4" name="Slide Number Placeholder 3"/>
          <p:cNvSpPr>
            <a:spLocks noGrp="1"/>
          </p:cNvSpPr>
          <p:nvPr>
            <p:ph type="sldNum" sz="quarter" idx="10"/>
          </p:nvPr>
        </p:nvSpPr>
        <p:spPr/>
        <p:txBody>
          <a:bodyPr/>
          <a:lstStyle/>
          <a:p>
            <a:pPr>
              <a:defRPr/>
            </a:pPr>
            <a:fld id="{137A5BE0-B618-416E-84E8-C8E9169F671B}" type="slidenum">
              <a:rPr lang="en-US" smtClean="0"/>
              <a:pPr>
                <a:defRPr/>
              </a:pPr>
              <a:t>19</a:t>
            </a:fld>
            <a:endParaRPr lang="en-US"/>
          </a:p>
        </p:txBody>
      </p:sp>
    </p:spTree>
    <p:extLst>
      <p:ext uri="{BB962C8B-B14F-4D97-AF65-F5344CB8AC3E}">
        <p14:creationId xmlns:p14="http://schemas.microsoft.com/office/powerpoint/2010/main" val="317213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a:t>
            </a:r>
            <a:r>
              <a:rPr lang="en-US" baseline="0" dirty="0"/>
              <a:t> networks key to health</a:t>
            </a:r>
          </a:p>
          <a:p>
            <a:pPr marL="171450" indent="-171450">
              <a:buFont typeface="Arial" panose="020B0604020202020204" pitchFamily="34" charset="0"/>
              <a:buChar char="•"/>
            </a:pPr>
            <a:r>
              <a:rPr lang="en-US" baseline="0" dirty="0"/>
              <a:t>In CCI, primary reason to NOT enroll was to keep current providers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78C7407-9CFE-4B68-A75B-47A601DCD851}" type="slidenum">
              <a:rPr lang="es-MX" smtClean="0"/>
              <a:pPr>
                <a:defRPr/>
              </a:pPr>
              <a:t>20</a:t>
            </a:fld>
            <a:endParaRPr lang="es-MX"/>
          </a:p>
        </p:txBody>
      </p:sp>
    </p:spTree>
    <p:extLst>
      <p:ext uri="{BB962C8B-B14F-4D97-AF65-F5344CB8AC3E}">
        <p14:creationId xmlns:p14="http://schemas.microsoft.com/office/powerpoint/2010/main" val="112252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2</a:t>
            </a:fld>
            <a:endParaRPr lang="en-US"/>
          </a:p>
        </p:txBody>
      </p:sp>
    </p:spTree>
    <p:extLst>
      <p:ext uri="{BB962C8B-B14F-4D97-AF65-F5344CB8AC3E}">
        <p14:creationId xmlns:p14="http://schemas.microsoft.com/office/powerpoint/2010/main" val="233584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t>
            </a:r>
            <a:r>
              <a:rPr lang="en-US" baseline="0" dirty="0"/>
              <a:t> – Getty Images</a:t>
            </a:r>
            <a:endParaRPr lang="en-US" dirty="0"/>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21</a:t>
            </a:fld>
            <a:endParaRPr lang="en-US"/>
          </a:p>
        </p:txBody>
      </p:sp>
    </p:spTree>
    <p:extLst>
      <p:ext uri="{BB962C8B-B14F-4D97-AF65-F5344CB8AC3E}">
        <p14:creationId xmlns:p14="http://schemas.microsoft.com/office/powerpoint/2010/main" val="527526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1C6AA39-37D0-46B5-BBAC-AA054BDF9842}" type="slidenum">
              <a:rPr lang="en-US" smtClean="0"/>
              <a:pPr/>
              <a:t>22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64580" y="4457265"/>
            <a:ext cx="5305185" cy="4222671"/>
          </a:xfrm>
          <a:noFill/>
          <a:ln/>
        </p:spPr>
        <p:txBody>
          <a:bodyPr/>
          <a:lstStyle/>
          <a:p>
            <a:pPr eaLnBrk="1" hangingPunct="1"/>
            <a:endParaRPr lang="en-US" dirty="0"/>
          </a:p>
        </p:txBody>
      </p:sp>
    </p:spTree>
    <p:extLst>
      <p:ext uri="{BB962C8B-B14F-4D97-AF65-F5344CB8AC3E}">
        <p14:creationId xmlns:p14="http://schemas.microsoft.com/office/powerpoint/2010/main" val="2577631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mn-lt"/>
              </a:rPr>
              <a:t>CPI – market basket of</a:t>
            </a:r>
            <a:r>
              <a:rPr lang="en-US" baseline="0" dirty="0">
                <a:latin typeface="+mn-lt"/>
              </a:rPr>
              <a:t> goods (X steak, Y chicken, Z fish); Chained CPI tracks substitution (beef up, eat more chicken. Chicken up, eat more ??)</a:t>
            </a:r>
            <a:endParaRPr lang="en-US" dirty="0">
              <a:latin typeface="+mn-lt"/>
            </a:endParaRPr>
          </a:p>
          <a:p>
            <a:endParaRPr lang="en-US" dirty="0">
              <a:latin typeface="+mn-lt"/>
            </a:endParaRPr>
          </a:p>
          <a:p>
            <a:r>
              <a:rPr lang="en-US" dirty="0">
                <a:latin typeface="+mn-lt"/>
              </a:rPr>
              <a:t>Table starts with average retirement benefit. Assumes an annual COLA (based on CPI-W) of 2.8%. Benefits are adjusted into real dollars using the CPI-W (CPI for Urban Wage Earners). NOT reflect elder spending ~ FPL. </a:t>
            </a:r>
          </a:p>
          <a:p>
            <a:endParaRPr lang="en-US" dirty="0">
              <a:latin typeface="+mn-lt"/>
            </a:endParaRPr>
          </a:p>
          <a:p>
            <a:r>
              <a:rPr lang="en-US" dirty="0">
                <a:latin typeface="+mn-lt"/>
              </a:rPr>
              <a:t>CPI-U includes retired persons, self-employed workers, professionals, and unemployed—groups not currently captured by CPI-W. Introduced 1978 and used for annually adjusting tax code and poverty thresholds for inflation. It represents the spending patterns of about 87% of the total U.S. population. </a:t>
            </a:r>
          </a:p>
          <a:p>
            <a:endParaRPr lang="en-US" dirty="0">
              <a:latin typeface="+mn-lt"/>
            </a:endParaRPr>
          </a:p>
          <a:p>
            <a:r>
              <a:rPr lang="en-US" dirty="0">
                <a:latin typeface="+mn-lt"/>
              </a:rPr>
              <a:t>CPI-E is calculated by re-weighting the “expenditure categories” in the CPI-U to reflect the average expenditures of people age 62 and over. (past 30 years rises about 0.27% faster than CPI-W).</a:t>
            </a:r>
          </a:p>
          <a:p>
            <a:endParaRPr lang="en-US" dirty="0">
              <a:latin typeface="+mn-lt"/>
            </a:endParaRPr>
          </a:p>
          <a:p>
            <a:r>
              <a:rPr lang="en-US" dirty="0">
                <a:latin typeface="+mn-lt"/>
              </a:rPr>
              <a:t>Starting 1999 the CPI included substitution WITHIN each of 211 items in market basket; e.g. </a:t>
            </a:r>
            <a:r>
              <a:rPr lang="en-US" dirty="0" err="1">
                <a:latin typeface="+mn-lt"/>
              </a:rPr>
              <a:t>Braeburn</a:t>
            </a:r>
            <a:r>
              <a:rPr lang="en-US" dirty="0">
                <a:latin typeface="+mn-lt"/>
              </a:rPr>
              <a:t> for Fuji apples. The CHAINED CPI allows for substitution </a:t>
            </a:r>
            <a:r>
              <a:rPr lang="en-US" u="sng" dirty="0">
                <a:latin typeface="+mn-lt"/>
              </a:rPr>
              <a:t>between</a:t>
            </a:r>
            <a:r>
              <a:rPr lang="en-US" dirty="0">
                <a:latin typeface="+mn-lt"/>
              </a:rPr>
              <a:t> categories. If beef prices rise, consumers buy chicken (and if chicken is too expensive, switch to dog food?). Poor people may </a:t>
            </a:r>
            <a:r>
              <a:rPr lang="en-US" u="sng" dirty="0">
                <a:latin typeface="+mn-lt"/>
              </a:rPr>
              <a:t>already be at bottom </a:t>
            </a:r>
            <a:r>
              <a:rPr lang="en-US" dirty="0">
                <a:latin typeface="+mn-lt"/>
              </a:rPr>
              <a:t>of substitution, so little flexibility. (rises about 0.3% slower than CPI-W). = “death by a thousand cuts” for those already economically insecure!</a:t>
            </a:r>
            <a:endParaRPr lang="en-US" dirty="0"/>
          </a:p>
        </p:txBody>
      </p:sp>
      <p:sp>
        <p:nvSpPr>
          <p:cNvPr id="4" name="Slide Number Placeholder 3"/>
          <p:cNvSpPr>
            <a:spLocks noGrp="1"/>
          </p:cNvSpPr>
          <p:nvPr>
            <p:ph type="sldNum" sz="quarter" idx="10"/>
          </p:nvPr>
        </p:nvSpPr>
        <p:spPr/>
        <p:txBody>
          <a:bodyPr/>
          <a:lstStyle/>
          <a:p>
            <a:pPr>
              <a:defRPr/>
            </a:pPr>
            <a:fld id="{137A5BE0-B618-416E-84E8-C8E9169F671B}" type="slidenum">
              <a:rPr lang="en-US" smtClean="0"/>
              <a:pPr>
                <a:defRPr/>
              </a:pPr>
              <a:t>23</a:t>
            </a:fld>
            <a:endParaRPr lang="en-US"/>
          </a:p>
        </p:txBody>
      </p:sp>
    </p:spTree>
    <p:extLst>
      <p:ext uri="{BB962C8B-B14F-4D97-AF65-F5344CB8AC3E}">
        <p14:creationId xmlns:p14="http://schemas.microsoft.com/office/powerpoint/2010/main" val="1269749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budget does not include any increase in the State Supplemental Program for SSI recipients either for a restoration of a COLA in the budget year or a restoration of the reductions made in 2009. </a:t>
            </a:r>
            <a:r>
              <a:rPr lang="en-US" dirty="0">
                <a:hlinkClick r:id="rId3"/>
              </a:rPr>
              <a:t>https://www.disabilityrightsca.org/legislation/summary-of-the-governors-proposed-budget-for-2019-20-impacting-persons-with</a:t>
            </a:r>
            <a:endParaRPr lang="en-US" dirty="0"/>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24</a:t>
            </a:fld>
            <a:endParaRPr lang="en-US"/>
          </a:p>
        </p:txBody>
      </p:sp>
    </p:spTree>
    <p:extLst>
      <p:ext uri="{BB962C8B-B14F-4D97-AF65-F5344CB8AC3E}">
        <p14:creationId xmlns:p14="http://schemas.microsoft.com/office/powerpoint/2010/main" val="239796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Starting in July 2019, California began offering </a:t>
            </a:r>
            <a:r>
              <a:rPr lang="en-US" sz="1200" b="0" i="0" u="none" strike="noStrike" kern="1200" dirty="0">
                <a:solidFill>
                  <a:schemeClr val="tx1"/>
                </a:solidFill>
                <a:effectLst/>
                <a:latin typeface="Arial" charset="0"/>
                <a:ea typeface="+mn-ea"/>
                <a:cs typeface="+mn-cs"/>
                <a:hlinkClick r:id="rId3"/>
              </a:rPr>
              <a:t>an estimated 7 million workers in California</a:t>
            </a:r>
            <a:r>
              <a:rPr lang="en-US" sz="1200" b="0" i="0" u="none" strike="noStrike" kern="1200" baseline="30000" dirty="0">
                <a:solidFill>
                  <a:schemeClr val="tx1"/>
                </a:solidFill>
                <a:effectLst/>
                <a:latin typeface="Arial" charset="0"/>
                <a:ea typeface="+mn-ea"/>
                <a:cs typeface="+mn-cs"/>
                <a:hlinkClick r:id="rId3"/>
              </a:rPr>
              <a:t>[1]</a:t>
            </a:r>
            <a:r>
              <a:rPr lang="en-US" sz="1200" b="0" i="0" kern="1200" dirty="0">
                <a:solidFill>
                  <a:schemeClr val="tx1"/>
                </a:solidFill>
                <a:effectLst/>
                <a:latin typeface="Arial" charset="0"/>
                <a:ea typeface="+mn-ea"/>
                <a:cs typeface="+mn-cs"/>
              </a:rPr>
              <a:t> the opportunity to contribute to an Individual Retirement Account (IRA) and get on track for the future.</a:t>
            </a:r>
            <a:endParaRPr lang="en-US" dirty="0"/>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25</a:t>
            </a:fld>
            <a:endParaRPr lang="en-US"/>
          </a:p>
        </p:txBody>
      </p:sp>
    </p:spTree>
    <p:extLst>
      <p:ext uri="{BB962C8B-B14F-4D97-AF65-F5344CB8AC3E}">
        <p14:creationId xmlns:p14="http://schemas.microsoft.com/office/powerpoint/2010/main" val="78243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26</a:t>
            </a:fld>
            <a:endParaRPr lang="en-US"/>
          </a:p>
        </p:txBody>
      </p:sp>
    </p:spTree>
    <p:extLst>
      <p:ext uri="{BB962C8B-B14F-4D97-AF65-F5344CB8AC3E}">
        <p14:creationId xmlns:p14="http://schemas.microsoft.com/office/powerpoint/2010/main" val="1503853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4F402A5-07D1-4024-824C-0A4DC288B8F0}" type="slidenum">
              <a:rPr lang="en-US" smtClean="0"/>
              <a:pPr/>
              <a:t>27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4720" y="4415790"/>
            <a:ext cx="5140960" cy="4183380"/>
          </a:xfrm>
          <a:noFill/>
          <a:ln/>
        </p:spPr>
        <p:txBody>
          <a:bodyPr/>
          <a:lstStyle/>
          <a:p>
            <a:pPr eaLnBrk="1" hangingPunct="1"/>
            <a:endParaRPr lang="en-US"/>
          </a:p>
        </p:txBody>
      </p:sp>
    </p:spTree>
    <p:extLst>
      <p:ext uri="{BB962C8B-B14F-4D97-AF65-F5344CB8AC3E}">
        <p14:creationId xmlns:p14="http://schemas.microsoft.com/office/powerpoint/2010/main" val="382970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3</a:t>
            </a:fld>
            <a:endParaRPr lang="en-US"/>
          </a:p>
        </p:txBody>
      </p:sp>
    </p:spTree>
    <p:extLst>
      <p:ext uri="{BB962C8B-B14F-4D97-AF65-F5344CB8AC3E}">
        <p14:creationId xmlns:p14="http://schemas.microsoft.com/office/powerpoint/2010/main" val="32056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older adults 2010 – 2030 DOUBLES,</a:t>
            </a:r>
            <a:r>
              <a:rPr lang="en-US" baseline="0" dirty="0"/>
              <a:t> by 2060 TRIPLES</a:t>
            </a:r>
          </a:p>
          <a:p>
            <a:r>
              <a:rPr lang="en-US" baseline="0" dirty="0"/>
              <a:t>11.5% total pop to 26.4%!</a:t>
            </a:r>
          </a:p>
          <a:p>
            <a:endParaRPr lang="en-US" baseline="0" dirty="0"/>
          </a:p>
          <a:p>
            <a:r>
              <a:rPr lang="en-US" baseline="0" dirty="0"/>
              <a:t>ACTUAL, DOF total pop and ACS 2017 % = 2019 &gt;5.5 million (14%) of ~40 million population</a:t>
            </a:r>
            <a:endParaRPr lang="en-US" dirty="0"/>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4</a:t>
            </a:fld>
            <a:endParaRPr lang="en-US"/>
          </a:p>
        </p:txBody>
      </p:sp>
    </p:spTree>
    <p:extLst>
      <p:ext uri="{BB962C8B-B14F-4D97-AF65-F5344CB8AC3E}">
        <p14:creationId xmlns:p14="http://schemas.microsoft.com/office/powerpoint/2010/main" val="157687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8997D77-160B-4C35-83C2-7BA15B6E13BE}" type="slidenum">
              <a:rPr lang="en-US" smtClean="0"/>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415790"/>
            <a:ext cx="5029200" cy="4183380"/>
          </a:xfrm>
          <a:noFill/>
          <a:ln/>
        </p:spPr>
        <p:txBody>
          <a:bodyPr/>
          <a:lstStyle/>
          <a:p>
            <a:pPr eaLnBrk="1" hangingPunct="1"/>
            <a:r>
              <a:rPr lang="en-US" dirty="0"/>
              <a:t>3 STORIES – growth elderly, rainbow in gray, Latino growth</a:t>
            </a:r>
          </a:p>
          <a:p>
            <a:pPr eaLnBrk="1" hangingPunct="1"/>
            <a:r>
              <a:rPr lang="en-US" dirty="0"/>
              <a:t>Boomer Generation hits in 2011 … total # =</a:t>
            </a:r>
          </a:p>
        </p:txBody>
      </p:sp>
    </p:spTree>
    <p:extLst>
      <p:ext uri="{BB962C8B-B14F-4D97-AF65-F5344CB8AC3E}">
        <p14:creationId xmlns:p14="http://schemas.microsoft.com/office/powerpoint/2010/main" val="349236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0C8C5FD-F1D0-4D38-BB34-E611014F6F40}" type="slidenum">
              <a:rPr lang="en-US" smtClean="0"/>
              <a:pPr/>
              <a:t>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415790"/>
            <a:ext cx="5029200" cy="4183380"/>
          </a:xfrm>
          <a:noFill/>
          <a:ln/>
        </p:spPr>
        <p:txBody>
          <a:bodyPr/>
          <a:lstStyle/>
          <a:p>
            <a:pPr eaLnBrk="1" hangingPunct="1"/>
            <a:r>
              <a:rPr lang="en-US" dirty="0"/>
              <a:t>Currently a mostly </a:t>
            </a:r>
            <a:r>
              <a:rPr lang="en-US" dirty="0" err="1"/>
              <a:t>nonLatino</a:t>
            </a:r>
            <a:r>
              <a:rPr lang="en-US" dirty="0"/>
              <a:t> white population, but following the rest of the state population it is increasingly diverse.</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2000 from</a:t>
            </a:r>
            <a:r>
              <a:rPr lang="en-US" sz="1200" dirty="0">
                <a:solidFill>
                  <a:srgbClr val="66FFCC"/>
                </a:solidFill>
                <a:latin typeface="Times New Roman" pitchFamily="18" charset="0"/>
              </a:rPr>
              <a:t>: California Department of Finance, July 2007 </a:t>
            </a:r>
            <a:r>
              <a:rPr lang="en-US" sz="1200" u="sng" dirty="0">
                <a:solidFill>
                  <a:srgbClr val="66FFCC"/>
                </a:solidFill>
                <a:latin typeface="Times New Roman" pitchFamily="18" charset="0"/>
              </a:rPr>
              <a:t>www.dof.ca.gov/HTML/DEMOGRAP/ReportsPapers/Projections/P3/P3.asp</a:t>
            </a:r>
          </a:p>
          <a:p>
            <a:pPr eaLnBrk="1" hangingPunct="1"/>
            <a:endParaRPr lang="en-US" dirty="0"/>
          </a:p>
        </p:txBody>
      </p:sp>
    </p:spTree>
    <p:extLst>
      <p:ext uri="{BB962C8B-B14F-4D97-AF65-F5344CB8AC3E}">
        <p14:creationId xmlns:p14="http://schemas.microsoft.com/office/powerpoint/2010/main" val="288030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7</a:t>
            </a:fld>
            <a:endParaRPr lang="en-US"/>
          </a:p>
        </p:txBody>
      </p:sp>
    </p:spTree>
    <p:extLst>
      <p:ext uri="{BB962C8B-B14F-4D97-AF65-F5344CB8AC3E}">
        <p14:creationId xmlns:p14="http://schemas.microsoft.com/office/powerpoint/2010/main" val="336626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“the elderly” is well off, going on cruises, having the</a:t>
            </a:r>
            <a:r>
              <a:rPr lang="en-US" baseline="0" dirty="0"/>
              <a:t> good life</a:t>
            </a:r>
            <a:endParaRPr lang="en-US" dirty="0"/>
          </a:p>
          <a:p>
            <a:r>
              <a:rPr lang="en-US" dirty="0"/>
              <a:t>In CA, the top 5% of older adults have a MEDIAN family</a:t>
            </a:r>
            <a:r>
              <a:rPr lang="en-US" baseline="0" dirty="0"/>
              <a:t> income of $243,000</a:t>
            </a:r>
          </a:p>
          <a:p>
            <a:r>
              <a:rPr lang="en-US" baseline="0" dirty="0"/>
              <a:t>The BOTTOM *half* have a median income &lt;$48,000 vs $72,600 for families under 65.</a:t>
            </a:r>
          </a:p>
          <a:p>
            <a:r>
              <a:rPr lang="en-US" baseline="0" dirty="0"/>
              <a:t>Bottom 20% have family incomes under $20,400; almost all below 150% FPL (88%)</a:t>
            </a:r>
          </a:p>
          <a:p>
            <a:endParaRPr lang="en-US" dirty="0"/>
          </a:p>
          <a:p>
            <a:endParaRPr lang="en-US" dirty="0"/>
          </a:p>
          <a:p>
            <a:endParaRPr lang="en-US" dirty="0"/>
          </a:p>
          <a:p>
            <a:r>
              <a:rPr lang="en-US" dirty="0"/>
              <a:t>http://www2.census.gov/programs-surveys/demo/visualizations/p60/256/figure5.pdf</a:t>
            </a:r>
          </a:p>
          <a:p>
            <a:r>
              <a:rPr lang="en-US" dirty="0">
                <a:hlinkClick r:id="rId3"/>
              </a:rPr>
              <a:t>https://www.cruisecritic.com/articles.cfm?ID=1704</a:t>
            </a:r>
            <a:endParaRPr lang="en-US" dirty="0"/>
          </a:p>
        </p:txBody>
      </p:sp>
      <p:sp>
        <p:nvSpPr>
          <p:cNvPr id="4" name="Slide Number Placeholder 3"/>
          <p:cNvSpPr>
            <a:spLocks noGrp="1"/>
          </p:cNvSpPr>
          <p:nvPr>
            <p:ph type="sldNum" sz="quarter" idx="10"/>
          </p:nvPr>
        </p:nvSpPr>
        <p:spPr/>
        <p:txBody>
          <a:bodyPr/>
          <a:lstStyle/>
          <a:p>
            <a:pPr>
              <a:defRPr/>
            </a:pPr>
            <a:fld id="{478C7407-9CFE-4B68-A75B-47A601DCD851}" type="slidenum">
              <a:rPr lang="es-MX" smtClean="0"/>
              <a:pPr>
                <a:defRPr/>
              </a:pPr>
              <a:t>8</a:t>
            </a:fld>
            <a:endParaRPr lang="es-MX"/>
          </a:p>
        </p:txBody>
      </p:sp>
    </p:spTree>
    <p:extLst>
      <p:ext uri="{BB962C8B-B14F-4D97-AF65-F5344CB8AC3E}">
        <p14:creationId xmlns:p14="http://schemas.microsoft.com/office/powerpoint/2010/main" val="143420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large</a:t>
            </a:r>
            <a:r>
              <a:rPr lang="en-US" baseline="0" dirty="0"/>
              <a:t> groups right above the FPL!</a:t>
            </a:r>
            <a:endParaRPr lang="en-US" dirty="0"/>
          </a:p>
        </p:txBody>
      </p:sp>
      <p:sp>
        <p:nvSpPr>
          <p:cNvPr id="4" name="Slide Number Placeholder 3"/>
          <p:cNvSpPr>
            <a:spLocks noGrp="1"/>
          </p:cNvSpPr>
          <p:nvPr>
            <p:ph type="sldNum" sz="quarter" idx="10"/>
          </p:nvPr>
        </p:nvSpPr>
        <p:spPr/>
        <p:txBody>
          <a:bodyPr/>
          <a:lstStyle/>
          <a:p>
            <a:pPr>
              <a:defRPr/>
            </a:pPr>
            <a:fld id="{B394B84D-ECDB-40C3-B75E-F62FD7B98B0B}" type="slidenum">
              <a:rPr lang="en-US" smtClean="0"/>
              <a:pPr>
                <a:defRPr/>
              </a:pPr>
              <a:t>9</a:t>
            </a:fld>
            <a:endParaRPr lang="en-US"/>
          </a:p>
        </p:txBody>
      </p:sp>
    </p:spTree>
    <p:extLst>
      <p:ext uri="{BB962C8B-B14F-4D97-AF65-F5344CB8AC3E}">
        <p14:creationId xmlns:p14="http://schemas.microsoft.com/office/powerpoint/2010/main" val="378015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6557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655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28760043-90F4-4661-9402-F9C538E536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6C779E5-3BDB-48C4-AE52-7C2DEC4BEC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123546B-C7C4-4495-86D2-A4A1DF006E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718CABE-6264-41A5-830B-411EED077FD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FA6D4A5-9FAA-471B-9870-A3E2E58D5E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525963"/>
          </a:xfrm>
        </p:spPr>
        <p:txBody>
          <a:bodyPr/>
          <a:lstStyle/>
          <a:p>
            <a:pPr lvl="0"/>
            <a:endParaRPr lang="en-US" noProof="0"/>
          </a:p>
        </p:txBody>
      </p:sp>
    </p:spTree>
    <p:extLst>
      <p:ext uri="{BB962C8B-B14F-4D97-AF65-F5344CB8AC3E}">
        <p14:creationId xmlns:p14="http://schemas.microsoft.com/office/powerpoint/2010/main" val="142847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110930E-B8B8-4E50-ABBB-6E1F2C2472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4DC1B70-D787-4879-B711-6C74F0D4E2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837FBAD2-5110-4D62-AAE4-BF3E878BFF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1AEB2861-2577-48C9-940A-FC18930617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869DBC72-1ADA-44A9-A1CF-E0DE24A560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D4945EA2-E11B-4FF7-BB31-BA08AEE032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E94202A-CC32-4F48-BAB6-5F6A824A77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D5B777F-F572-4119-B2D2-1261130584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856413"/>
            <a:chOff x="0" y="0"/>
            <a:chExt cx="5760" cy="4319"/>
          </a:xfrm>
        </p:grpSpPr>
        <p:sp>
          <p:nvSpPr>
            <p:cNvPr id="6451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451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6451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6451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6451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6452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6452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6452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6452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6452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6452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6452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6452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6452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6452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6453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6453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6453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6453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6453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6453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6453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6453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6453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6453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6454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6454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6454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6454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6454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454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6454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6454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6454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6454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6455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6428" name="Group 39"/>
            <p:cNvGrpSpPr>
              <a:grpSpLocks/>
            </p:cNvGrpSpPr>
            <p:nvPr userDrawn="1"/>
          </p:nvGrpSpPr>
          <p:grpSpPr bwMode="auto">
            <a:xfrm>
              <a:off x="0" y="1632"/>
              <a:ext cx="5758" cy="1858"/>
              <a:chOff x="0" y="1632"/>
              <a:chExt cx="5758" cy="1858"/>
            </a:xfrm>
          </p:grpSpPr>
          <p:sp>
            <p:nvSpPr>
              <p:cNvPr id="6455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6455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6455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5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5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6455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6455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33BED3D5-C13D-425C-BECC-2C193B22835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1"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wallace@ucl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policy.ucla.edu/ElderInde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ealthpolicy.ucla.edu/publications/Documents/PDF/2018/RentBurdened-factsheet-aug2018.pdf"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gingstats.gov/"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justiceinaging.org/ssi-in-californi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calsaver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healthpolicy.ucla.edu/"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www.census.gov/cps/data/cpstablecreato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762000"/>
            <a:ext cx="9144000" cy="1470025"/>
          </a:xfrm>
          <a:noFill/>
        </p:spPr>
        <p:txBody>
          <a:bodyPr/>
          <a:lstStyle/>
          <a:p>
            <a:pPr eaLnBrk="1" hangingPunct="1"/>
            <a:br>
              <a:rPr lang="en-US" dirty="0">
                <a:effectLst/>
              </a:rPr>
            </a:br>
            <a:r>
              <a:rPr lang="en-US" sz="4000" b="1" dirty="0">
                <a:effectLst/>
              </a:rPr>
              <a:t>Demographics &amp; Economics of Aging in California</a:t>
            </a:r>
            <a:br>
              <a:rPr lang="en-US" b="1" dirty="0">
                <a:effectLst/>
              </a:rPr>
            </a:br>
            <a:r>
              <a:rPr lang="en-US" sz="2400" dirty="0" err="1">
                <a:effectLst/>
              </a:rPr>
              <a:t>California</a:t>
            </a:r>
            <a:r>
              <a:rPr lang="en-US" sz="2400" dirty="0">
                <a:effectLst/>
              </a:rPr>
              <a:t> Commission on Aging: Elder Economic Forum</a:t>
            </a:r>
            <a:br>
              <a:rPr lang="en-US" sz="2400" dirty="0">
                <a:effectLst/>
              </a:rPr>
            </a:br>
            <a:br>
              <a:rPr lang="en-US" sz="2400" dirty="0">
                <a:effectLst/>
              </a:rPr>
            </a:br>
            <a:endParaRPr lang="en-US" sz="2400" dirty="0">
              <a:effectLst/>
            </a:endParaRPr>
          </a:p>
        </p:txBody>
      </p:sp>
      <p:sp>
        <p:nvSpPr>
          <p:cNvPr id="69635" name="Rectangle 3"/>
          <p:cNvSpPr>
            <a:spLocks noGrp="1" noChangeArrowheads="1"/>
          </p:cNvSpPr>
          <p:nvPr>
            <p:ph type="subTitle" idx="1"/>
          </p:nvPr>
        </p:nvSpPr>
        <p:spPr>
          <a:xfrm>
            <a:off x="381000" y="3276600"/>
            <a:ext cx="8458200" cy="1752600"/>
          </a:xfrm>
        </p:spPr>
        <p:txBody>
          <a:bodyPr/>
          <a:lstStyle/>
          <a:p>
            <a:pPr eaLnBrk="1" hangingPunct="1">
              <a:defRPr/>
            </a:pPr>
            <a:r>
              <a:rPr lang="en-US" dirty="0"/>
              <a:t>Steven P. Wallace, PhD</a:t>
            </a:r>
            <a:endParaRPr lang="en-US" baseline="30000" dirty="0"/>
          </a:p>
          <a:p>
            <a:pPr eaLnBrk="1" hangingPunct="1">
              <a:defRPr/>
            </a:pPr>
            <a:r>
              <a:rPr lang="en-US" sz="2400" dirty="0"/>
              <a:t>Professor, UCLA School of Public Health</a:t>
            </a:r>
          </a:p>
          <a:p>
            <a:pPr eaLnBrk="1" hangingPunct="1">
              <a:defRPr/>
            </a:pPr>
            <a:r>
              <a:rPr lang="en-US" sz="2400" dirty="0"/>
              <a:t>Director, Resource Centers for Minority Aging Research (RCMAR) Coordinating Center</a:t>
            </a:r>
          </a:p>
          <a:p>
            <a:pPr eaLnBrk="1" hangingPunct="1">
              <a:defRPr/>
            </a:pPr>
            <a:r>
              <a:rPr lang="en-US" sz="2400" dirty="0"/>
              <a:t>Associate Director, UCLA Center for Health Policy Research</a:t>
            </a:r>
          </a:p>
          <a:p>
            <a:pPr eaLnBrk="1" hangingPunct="1">
              <a:defRPr/>
            </a:pPr>
            <a:r>
              <a:rPr lang="en-US" sz="2400" dirty="0">
                <a:hlinkClick r:id="rId3"/>
              </a:rPr>
              <a:t>swallace@ucla.edu</a:t>
            </a:r>
            <a:r>
              <a:rPr lang="en-US" sz="2400" dirty="0"/>
              <a:t> </a:t>
            </a:r>
          </a:p>
        </p:txBody>
      </p:sp>
      <p:sp>
        <p:nvSpPr>
          <p:cNvPr id="18436" name="Line 4">
            <a:extLst>
              <a:ext uri="{C183D7F6-B498-43B3-948B-1728B52AA6E4}">
                <adec:decorative xmlns:adec="http://schemas.microsoft.com/office/drawing/2017/decorative" val="1"/>
              </a:ext>
            </a:extLst>
          </p:cNvPr>
          <p:cNvSpPr>
            <a:spLocks noChangeShapeType="1"/>
          </p:cNvSpPr>
          <p:nvPr/>
        </p:nvSpPr>
        <p:spPr bwMode="auto">
          <a:xfrm>
            <a:off x="1447800" y="2971800"/>
            <a:ext cx="6400800" cy="0"/>
          </a:xfrm>
          <a:prstGeom prst="line">
            <a:avLst/>
          </a:prstGeom>
          <a:noFill/>
          <a:ln w="25400">
            <a:solidFill>
              <a:srgbClr val="FF0000"/>
            </a:solidFill>
            <a:round/>
            <a:headEnd/>
            <a:tailEnd/>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sz="4000" dirty="0"/>
              <a:t>The Problem: Federal Poverty Guideline</a:t>
            </a:r>
          </a:p>
        </p:txBody>
      </p:sp>
      <p:sp>
        <p:nvSpPr>
          <p:cNvPr id="115715" name="Rectangle 3"/>
          <p:cNvSpPr>
            <a:spLocks noGrp="1" noChangeArrowheads="1"/>
          </p:cNvSpPr>
          <p:nvPr>
            <p:ph type="body" sz="half" idx="1"/>
          </p:nvPr>
        </p:nvSpPr>
        <p:spPr>
          <a:xfrm>
            <a:off x="457200" y="1600200"/>
            <a:ext cx="4419600" cy="4530725"/>
          </a:xfrm>
        </p:spPr>
        <p:txBody>
          <a:bodyPr/>
          <a:lstStyle/>
          <a:p>
            <a:pPr marL="0" indent="0" eaLnBrk="1" hangingPunct="1">
              <a:lnSpc>
                <a:spcPct val="80000"/>
              </a:lnSpc>
              <a:buFont typeface="Wingdings" pitchFamily="2" charset="2"/>
              <a:buNone/>
              <a:defRPr/>
            </a:pPr>
            <a:r>
              <a:rPr lang="en-US" sz="2800" dirty="0"/>
              <a:t>… no longer provides an accurate picture of the differences in the extent of economic poverty among population groups or geo-graphic areas of the country, nor an accurate picture of trends over time.... (National Research Council, 1995, page 1)</a:t>
            </a:r>
          </a:p>
        </p:txBody>
      </p:sp>
      <p:pic>
        <p:nvPicPr>
          <p:cNvPr id="21508" name="Picture 4">
            <a:extLs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cstate="print"/>
          <a:srcRect/>
          <a:stretch>
            <a:fillRect/>
          </a:stretch>
        </p:blipFill>
        <p:spPr>
          <a:xfrm>
            <a:off x="5083175" y="1600200"/>
            <a:ext cx="3603625" cy="40433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FPL same amount everywhere $12,490 (1-person 2019)</a:t>
            </a:r>
          </a:p>
        </p:txBody>
      </p:sp>
      <p:pic>
        <p:nvPicPr>
          <p:cNvPr id="141314" name="Picture 2" descr="Map of United States.&#10;"/>
          <p:cNvPicPr>
            <a:picLocks noGrp="1" noChangeAspect="1" noChangeArrowheads="1"/>
          </p:cNvPicPr>
          <p:nvPr>
            <p:ph idx="1"/>
          </p:nvPr>
        </p:nvPicPr>
        <p:blipFill>
          <a:blip r:embed="rId3" cstate="print"/>
          <a:srcRect/>
          <a:stretch>
            <a:fillRect/>
          </a:stretch>
        </p:blipFill>
        <p:spPr bwMode="auto">
          <a:xfrm>
            <a:off x="1828800" y="1905000"/>
            <a:ext cx="5530012" cy="4339340"/>
          </a:xfrm>
          <a:prstGeom prst="rect">
            <a:avLst/>
          </a:prstGeom>
          <a:noFill/>
        </p:spPr>
      </p:pic>
      <p:sp>
        <p:nvSpPr>
          <p:cNvPr id="4" name="TextBox 3"/>
          <p:cNvSpPr txBox="1"/>
          <p:nvPr/>
        </p:nvSpPr>
        <p:spPr>
          <a:xfrm>
            <a:off x="864138" y="6400800"/>
            <a:ext cx="3009157" cy="307777"/>
          </a:xfrm>
          <a:prstGeom prst="rect">
            <a:avLst/>
          </a:prstGeom>
          <a:noFill/>
        </p:spPr>
        <p:txBody>
          <a:bodyPr wrap="none" rtlCol="0">
            <a:spAutoFit/>
          </a:bodyPr>
          <a:lstStyle/>
          <a:p>
            <a:r>
              <a:rPr lang="en-US" sz="1400" dirty="0"/>
              <a:t>https://aspe.hhs.gov/poverty-guidelines</a:t>
            </a:r>
          </a:p>
        </p:txBody>
      </p:sp>
    </p:spTree>
    <p:extLst>
      <p:ext uri="{BB962C8B-B14F-4D97-AF65-F5344CB8AC3E}">
        <p14:creationId xmlns:p14="http://schemas.microsoft.com/office/powerpoint/2010/main" val="35293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2657" y="228600"/>
            <a:ext cx="8343900" cy="857250"/>
          </a:xfrm>
        </p:spPr>
        <p:txBody>
          <a:bodyPr/>
          <a:lstStyle/>
          <a:p>
            <a:r>
              <a:rPr lang="en-US" sz="3300" dirty="0"/>
              <a:t>Housing Costs Vary Geographically</a:t>
            </a:r>
            <a:br>
              <a:rPr lang="en-US" sz="3300" dirty="0"/>
            </a:br>
            <a:r>
              <a:rPr lang="en-US" sz="2400" dirty="0"/>
              <a:t>HUD Fair Market Rents, 2019 1-br apartment</a:t>
            </a:r>
            <a:endParaRPr lang="en-US" sz="3300" dirty="0"/>
          </a:p>
        </p:txBody>
      </p:sp>
      <p:sp>
        <p:nvSpPr>
          <p:cNvPr id="12" name="Rectangle 3"/>
          <p:cNvSpPr>
            <a:spLocks noGrp="1" noChangeArrowheads="1"/>
          </p:cNvSpPr>
          <p:nvPr>
            <p:ph idx="1"/>
          </p:nvPr>
        </p:nvSpPr>
        <p:spPr>
          <a:xfrm>
            <a:off x="369570" y="1295400"/>
            <a:ext cx="8686800" cy="3600450"/>
          </a:xfrm>
        </p:spPr>
        <p:txBody>
          <a:bodyPr/>
          <a:lstStyle/>
          <a:p>
            <a:pPr>
              <a:lnSpc>
                <a:spcPct val="90000"/>
              </a:lnSpc>
            </a:pPr>
            <a:endParaRPr lang="en-US" dirty="0"/>
          </a:p>
          <a:p>
            <a:pPr>
              <a:lnSpc>
                <a:spcPct val="90000"/>
              </a:lnSpc>
            </a:pPr>
            <a:r>
              <a:rPr lang="en-US" dirty="0"/>
              <a:t>San Francisco, CA	$2,255</a:t>
            </a:r>
          </a:p>
          <a:p>
            <a:pPr>
              <a:lnSpc>
                <a:spcPct val="90000"/>
              </a:lnSpc>
            </a:pPr>
            <a:r>
              <a:rPr lang="en-US" dirty="0"/>
              <a:t>Boston, MA			$1,801</a:t>
            </a:r>
          </a:p>
          <a:p>
            <a:pPr>
              <a:lnSpc>
                <a:spcPct val="90000"/>
              </a:lnSpc>
            </a:pPr>
            <a:r>
              <a:rPr lang="en-US" dirty="0"/>
              <a:t>New York, NY		$1,599</a:t>
            </a:r>
            <a:endParaRPr lang="en-US" dirty="0">
              <a:solidFill>
                <a:srgbClr val="FF0000"/>
              </a:solidFill>
            </a:endParaRPr>
          </a:p>
          <a:p>
            <a:pPr>
              <a:lnSpc>
                <a:spcPct val="90000"/>
              </a:lnSpc>
            </a:pPr>
            <a:r>
              <a:rPr lang="en-US" dirty="0"/>
              <a:t>Los Angeles, CA		$1,384</a:t>
            </a:r>
          </a:p>
          <a:p>
            <a:pPr>
              <a:lnSpc>
                <a:spcPct val="90000"/>
              </a:lnSpc>
            </a:pPr>
            <a:r>
              <a:rPr lang="en-US" dirty="0"/>
              <a:t>Portland, OR			$1,134</a:t>
            </a:r>
          </a:p>
          <a:p>
            <a:pPr>
              <a:lnSpc>
                <a:spcPct val="90000"/>
              </a:lnSpc>
            </a:pPr>
            <a:r>
              <a:rPr lang="en-US" dirty="0"/>
              <a:t>Minneapolis, MN		$   915</a:t>
            </a:r>
          </a:p>
          <a:p>
            <a:pPr>
              <a:lnSpc>
                <a:spcPct val="90000"/>
              </a:lnSpc>
            </a:pPr>
            <a:r>
              <a:rPr lang="en-US" dirty="0"/>
              <a:t>Fresno, CA			$   769</a:t>
            </a:r>
          </a:p>
          <a:p>
            <a:pPr>
              <a:lnSpc>
                <a:spcPct val="90000"/>
              </a:lnSpc>
            </a:pPr>
            <a:r>
              <a:rPr lang="en-US" dirty="0"/>
              <a:t>Brownsville, TX		$   563</a:t>
            </a:r>
          </a:p>
        </p:txBody>
      </p:sp>
      <p:sp>
        <p:nvSpPr>
          <p:cNvPr id="2" name="Rectangle 1"/>
          <p:cNvSpPr/>
          <p:nvPr/>
        </p:nvSpPr>
        <p:spPr>
          <a:xfrm>
            <a:off x="5543550" y="5429250"/>
            <a:ext cx="3543300" cy="415498"/>
          </a:xfrm>
          <a:prstGeom prst="rect">
            <a:avLst/>
          </a:prstGeom>
        </p:spPr>
        <p:txBody>
          <a:bodyPr wrap="square">
            <a:spAutoFit/>
          </a:bodyPr>
          <a:lstStyle/>
          <a:p>
            <a:r>
              <a:rPr lang="en-US" sz="1050" dirty="0">
                <a:solidFill>
                  <a:schemeClr val="bg1"/>
                </a:solidFill>
              </a:rPr>
              <a:t>Source: https://www.huduser.gov/portal/datasets/fmr.html</a:t>
            </a:r>
          </a:p>
        </p:txBody>
      </p:sp>
    </p:spTree>
    <p:extLst>
      <p:ext uri="{BB962C8B-B14F-4D97-AF65-F5344CB8AC3E}">
        <p14:creationId xmlns:p14="http://schemas.microsoft.com/office/powerpoint/2010/main" val="398761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52400" y="248244"/>
            <a:ext cx="8686800" cy="857250"/>
          </a:xfrm>
        </p:spPr>
        <p:txBody>
          <a:bodyPr/>
          <a:lstStyle/>
          <a:p>
            <a:pPr eaLnBrk="1" hangingPunct="1">
              <a:defRPr/>
            </a:pPr>
            <a:r>
              <a:rPr lang="en-US" dirty="0"/>
              <a:t>Distribution of household expenditures, 2018</a:t>
            </a:r>
          </a:p>
        </p:txBody>
      </p:sp>
      <p:graphicFrame>
        <p:nvGraphicFramePr>
          <p:cNvPr id="7" name="Object 3" descr="Chart of Distribution of household expenditures for 2018 by age group showing 75 and over have a larger share of housing and healthcare expenditures. "/>
          <p:cNvGraphicFramePr>
            <a:graphicFrameLocks noGrp="1" noChangeAspect="1"/>
          </p:cNvGraphicFramePr>
          <p:nvPr>
            <p:ph idx="1"/>
            <p:extLst>
              <p:ext uri="{D42A27DB-BD31-4B8C-83A1-F6EECF244321}">
                <p14:modId xmlns:p14="http://schemas.microsoft.com/office/powerpoint/2010/main" val="1506503686"/>
              </p:ext>
            </p:extLst>
          </p:nvPr>
        </p:nvGraphicFramePr>
        <p:xfrm>
          <a:off x="533401" y="1600200"/>
          <a:ext cx="8124825"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4"/>
          <p:cNvSpPr txBox="1">
            <a:spLocks noChangeArrowheads="1"/>
          </p:cNvSpPr>
          <p:nvPr/>
        </p:nvSpPr>
        <p:spPr bwMode="auto">
          <a:xfrm>
            <a:off x="1981200" y="5943600"/>
            <a:ext cx="4800600" cy="523220"/>
          </a:xfrm>
          <a:prstGeom prst="rect">
            <a:avLst/>
          </a:prstGeom>
          <a:noFill/>
          <a:ln w="9525">
            <a:noFill/>
            <a:miter lim="800000"/>
            <a:headEnd/>
            <a:tailEnd/>
          </a:ln>
        </p:spPr>
        <p:txBody>
          <a:bodyPr wrap="square">
            <a:spAutoFit/>
          </a:bodyPr>
          <a:lstStyle/>
          <a:p>
            <a:r>
              <a:rPr lang="en-US" sz="1400" dirty="0">
                <a:latin typeface="Times New Roman" pitchFamily="18" charset="0"/>
              </a:rPr>
              <a:t>Source: 2018 Consumer Expenditure Survey           https://www.bls.gov/cex/tables.htm </a:t>
            </a:r>
          </a:p>
        </p:txBody>
      </p:sp>
      <p:sp>
        <p:nvSpPr>
          <p:cNvPr id="6149" name="Oval 5">
            <a:extLst>
              <a:ext uri="{C183D7F6-B498-43B3-948B-1728B52AA6E4}">
                <adec:decorative xmlns:adec="http://schemas.microsoft.com/office/drawing/2017/decorative" val="1"/>
              </a:ext>
            </a:extLst>
          </p:cNvPr>
          <p:cNvSpPr>
            <a:spLocks noChangeArrowheads="1"/>
          </p:cNvSpPr>
          <p:nvPr/>
        </p:nvSpPr>
        <p:spPr bwMode="auto">
          <a:xfrm>
            <a:off x="4871720" y="4419004"/>
            <a:ext cx="838200" cy="400050"/>
          </a:xfrm>
          <a:prstGeom prst="ellipse">
            <a:avLst/>
          </a:prstGeom>
          <a:noFill/>
          <a:ln w="25400">
            <a:solidFill>
              <a:srgbClr val="FFFF00"/>
            </a:solidFill>
            <a:round/>
            <a:headEnd/>
            <a:tailEnd/>
          </a:ln>
        </p:spPr>
        <p:txBody>
          <a:bodyPr wrap="none" anchor="ctr"/>
          <a:lstStyle/>
          <a:p>
            <a:endParaRPr lang="en-US"/>
          </a:p>
        </p:txBody>
      </p:sp>
      <p:sp>
        <p:nvSpPr>
          <p:cNvPr id="6" name="Oval 5">
            <a:extLst>
              <a:ext uri="{C183D7F6-B498-43B3-948B-1728B52AA6E4}">
                <adec:decorative xmlns:adec="http://schemas.microsoft.com/office/drawing/2017/decorative" val="1"/>
              </a:ext>
            </a:extLst>
          </p:cNvPr>
          <p:cNvSpPr>
            <a:spLocks noChangeArrowheads="1"/>
          </p:cNvSpPr>
          <p:nvPr/>
        </p:nvSpPr>
        <p:spPr bwMode="auto">
          <a:xfrm>
            <a:off x="4871720" y="3124200"/>
            <a:ext cx="838200" cy="400050"/>
          </a:xfrm>
          <a:prstGeom prst="ellipse">
            <a:avLst/>
          </a:prstGeom>
          <a:noFill/>
          <a:ln w="25400">
            <a:solidFill>
              <a:srgbClr val="FFFF00"/>
            </a:solidFill>
            <a:round/>
            <a:headEnd/>
            <a:tailEnd/>
          </a:ln>
        </p:spPr>
        <p:txBody>
          <a:bodyPr wrap="none" anchor="ctr"/>
          <a:lstStyle/>
          <a:p>
            <a:endParaRPr lang="en-US"/>
          </a:p>
        </p:txBody>
      </p:sp>
    </p:spTree>
    <p:extLst>
      <p:ext uri="{BB962C8B-B14F-4D97-AF65-F5344CB8AC3E}">
        <p14:creationId xmlns:p14="http://schemas.microsoft.com/office/powerpoint/2010/main" val="61155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533400"/>
            <a:ext cx="8229600" cy="1143000"/>
          </a:xfrm>
        </p:spPr>
        <p:txBody>
          <a:bodyPr/>
          <a:lstStyle/>
          <a:p>
            <a:pPr eaLnBrk="1" hangingPunct="1">
              <a:defRPr/>
            </a:pPr>
            <a:r>
              <a:rPr lang="en-US" sz="4000" dirty="0"/>
              <a:t>Better Alternative: </a:t>
            </a:r>
            <a:br>
              <a:rPr lang="en-US" sz="4000" dirty="0"/>
            </a:br>
            <a:r>
              <a:rPr lang="en-US" sz="4000" dirty="0"/>
              <a:t>Elder Economic Security Standard index (Elder Index)</a:t>
            </a:r>
          </a:p>
        </p:txBody>
      </p:sp>
      <p:sp>
        <p:nvSpPr>
          <p:cNvPr id="119811" name="Rectangle 3"/>
          <p:cNvSpPr>
            <a:spLocks noGrp="1" noChangeArrowheads="1"/>
          </p:cNvSpPr>
          <p:nvPr>
            <p:ph type="body" idx="1"/>
          </p:nvPr>
        </p:nvSpPr>
        <p:spPr>
          <a:xfrm>
            <a:off x="533400" y="2209800"/>
            <a:ext cx="8229600" cy="4038600"/>
          </a:xfrm>
        </p:spPr>
        <p:txBody>
          <a:bodyPr/>
          <a:lstStyle/>
          <a:p>
            <a:pPr eaLnBrk="1" hangingPunct="1">
              <a:defRPr/>
            </a:pPr>
            <a:r>
              <a:rPr lang="en-US" dirty="0"/>
              <a:t>For </a:t>
            </a:r>
            <a:r>
              <a:rPr lang="en-US" u="sng" dirty="0"/>
              <a:t>counties</a:t>
            </a:r>
            <a:endParaRPr lang="en-US" dirty="0"/>
          </a:p>
          <a:p>
            <a:pPr eaLnBrk="1" hangingPunct="1">
              <a:defRPr/>
            </a:pPr>
            <a:r>
              <a:rPr lang="en-US" dirty="0"/>
              <a:t>Based on actual </a:t>
            </a:r>
            <a:r>
              <a:rPr lang="en-US" u="sng" dirty="0"/>
              <a:t>costs</a:t>
            </a:r>
            <a:r>
              <a:rPr lang="en-US" dirty="0"/>
              <a:t> (needs) of basic necessities for older households: housing, food, transportation, health care, and other costs</a:t>
            </a:r>
          </a:p>
          <a:p>
            <a:pPr eaLnBrk="1" hangingPunct="1">
              <a:defRPr/>
            </a:pPr>
            <a:r>
              <a:rPr lang="en-US" dirty="0"/>
              <a:t>Uses unadjusted income</a:t>
            </a:r>
          </a:p>
          <a:p>
            <a:pPr eaLnBrk="1" hangingPunct="1">
              <a:defRPr/>
            </a:pPr>
            <a:r>
              <a:rPr lang="en-US" dirty="0"/>
              <a:t>Current data</a:t>
            </a:r>
          </a:p>
        </p:txBody>
      </p:sp>
      <p:sp>
        <p:nvSpPr>
          <p:cNvPr id="4" name="TextBox 3"/>
          <p:cNvSpPr txBox="1"/>
          <p:nvPr/>
        </p:nvSpPr>
        <p:spPr>
          <a:xfrm>
            <a:off x="2930775" y="6172200"/>
            <a:ext cx="4144724" cy="338554"/>
          </a:xfrm>
          <a:prstGeom prst="rect">
            <a:avLst/>
          </a:prstGeom>
          <a:noFill/>
        </p:spPr>
        <p:txBody>
          <a:bodyPr wrap="none" rtlCol="0">
            <a:spAutoFit/>
          </a:bodyPr>
          <a:lstStyle/>
          <a:p>
            <a:pPr algn="ctr"/>
            <a:r>
              <a:rPr lang="en-US" sz="1600" dirty="0"/>
              <a:t>See: </a:t>
            </a:r>
            <a:r>
              <a:rPr lang="en-US" sz="1600" dirty="0">
                <a:hlinkClick r:id="rId3"/>
              </a:rPr>
              <a:t>www.healthpolicy.ucla.edu/ElderIndex</a:t>
            </a:r>
            <a:r>
              <a:rPr lang="en-US" sz="16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p:spPr>
        <p:txBody>
          <a:bodyPr/>
          <a:lstStyle/>
          <a:p>
            <a:r>
              <a:rPr lang="en-US" sz="3600" b="0" dirty="0"/>
              <a:t>Elder Standard Index 2017 </a:t>
            </a:r>
            <a:br>
              <a:rPr lang="en-US" sz="3600" b="0" dirty="0"/>
            </a:br>
            <a:r>
              <a:rPr lang="en-US" sz="3200" b="0" dirty="0"/>
              <a:t>LA City &amp; </a:t>
            </a:r>
            <a:r>
              <a:rPr lang="en-US" sz="3200" dirty="0"/>
              <a:t>Humboldt</a:t>
            </a:r>
            <a:r>
              <a:rPr lang="en-US" sz="3200" b="0" dirty="0"/>
              <a:t> County (FPL=$12,060)</a:t>
            </a:r>
          </a:p>
        </p:txBody>
      </p:sp>
      <p:graphicFrame>
        <p:nvGraphicFramePr>
          <p:cNvPr id="327741" name="Group 61"/>
          <p:cNvGraphicFramePr>
            <a:graphicFrameLocks noGrp="1"/>
          </p:cNvGraphicFramePr>
          <p:nvPr>
            <p:ph type="tbl" idx="1"/>
            <p:extLst>
              <p:ext uri="{D42A27DB-BD31-4B8C-83A1-F6EECF244321}">
                <p14:modId xmlns:p14="http://schemas.microsoft.com/office/powerpoint/2010/main" val="2206567248"/>
              </p:ext>
            </p:extLst>
          </p:nvPr>
        </p:nvGraphicFramePr>
        <p:xfrm>
          <a:off x="245692" y="1790993"/>
          <a:ext cx="8686799" cy="4693555"/>
        </p:xfrm>
        <a:graphic>
          <a:graphicData uri="http://schemas.openxmlformats.org/drawingml/2006/table">
            <a:tbl>
              <a:tblPr firstRow="1"/>
              <a:tblGrid>
                <a:gridCol w="2502122">
                  <a:extLst>
                    <a:ext uri="{9D8B030D-6E8A-4147-A177-3AD203B41FA5}">
                      <a16:colId xmlns:a16="http://schemas.microsoft.com/office/drawing/2014/main" val="20000"/>
                    </a:ext>
                  </a:extLst>
                </a:gridCol>
                <a:gridCol w="1533558">
                  <a:extLst>
                    <a:ext uri="{9D8B030D-6E8A-4147-A177-3AD203B41FA5}">
                      <a16:colId xmlns:a16="http://schemas.microsoft.com/office/drawing/2014/main" val="20001"/>
                    </a:ext>
                  </a:extLst>
                </a:gridCol>
                <a:gridCol w="1533558">
                  <a:extLst>
                    <a:ext uri="{9D8B030D-6E8A-4147-A177-3AD203B41FA5}">
                      <a16:colId xmlns:a16="http://schemas.microsoft.com/office/drawing/2014/main" val="20002"/>
                    </a:ext>
                  </a:extLst>
                </a:gridCol>
                <a:gridCol w="1533558">
                  <a:extLst>
                    <a:ext uri="{9D8B030D-6E8A-4147-A177-3AD203B41FA5}">
                      <a16:colId xmlns:a16="http://schemas.microsoft.com/office/drawing/2014/main" val="20003"/>
                    </a:ext>
                  </a:extLst>
                </a:gridCol>
                <a:gridCol w="1584003">
                  <a:extLst>
                    <a:ext uri="{9D8B030D-6E8A-4147-A177-3AD203B41FA5}">
                      <a16:colId xmlns:a16="http://schemas.microsoft.com/office/drawing/2014/main" val="20004"/>
                    </a:ext>
                  </a:extLst>
                </a:gridCol>
              </a:tblGrid>
              <a:tr h="388692">
                <a:tc row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Segoe UI" pitchFamily="34" charset="0"/>
                          <a:ea typeface="Segoe UI" pitchFamily="34" charset="0"/>
                          <a:cs typeface="Segoe UI" pitchFamily="34" charset="0"/>
                        </a:rPr>
                        <a:t>Monthly Expenses</a:t>
                      </a:r>
                      <a:endParaRPr kumimoji="0" lang="en-US" sz="19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itchFamily="34" charset="0"/>
                          <a:ea typeface="Segoe UI" pitchFamily="34" charset="0"/>
                          <a:cs typeface="Segoe UI" pitchFamily="34" charset="0"/>
                        </a:rPr>
                        <a:t>Los Angeles City</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itchFamily="34" charset="0"/>
                          <a:ea typeface="Segoe UI" pitchFamily="34" charset="0"/>
                          <a:cs typeface="Segoe UI" pitchFamily="34" charset="0"/>
                        </a:rPr>
                        <a:t>Humboldt County</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68670">
                <a:tc v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Segoe UI" pitchFamily="34" charset="0"/>
                          <a:ea typeface="Segoe UI" pitchFamily="34" charset="0"/>
                          <a:cs typeface="Segoe UI" pitchFamily="34" charset="0"/>
                        </a:rPr>
                        <a:t>Owner w/o Mortgage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Segoe UI" pitchFamily="34" charset="0"/>
                          <a:ea typeface="Segoe UI" pitchFamily="34" charset="0"/>
                          <a:cs typeface="Segoe UI" pitchFamily="34" charset="0"/>
                        </a:rPr>
                        <a:t>Renter, One Bedroom</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Segoe UI" pitchFamily="34" charset="0"/>
                          <a:ea typeface="Segoe UI" pitchFamily="34" charset="0"/>
                          <a:cs typeface="Segoe UI" pitchFamily="34" charset="0"/>
                        </a:rPr>
                        <a:t>Owner w/o Mortgage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Segoe UI" pitchFamily="34" charset="0"/>
                          <a:ea typeface="Segoe UI" pitchFamily="34" charset="0"/>
                          <a:cs typeface="Segoe UI" pitchFamily="34" charset="0"/>
                        </a:rPr>
                        <a:t>Renter,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Segoe UI" pitchFamily="34" charset="0"/>
                          <a:ea typeface="Segoe UI" pitchFamily="34" charset="0"/>
                          <a:cs typeface="Segoe UI" pitchFamily="34" charset="0"/>
                        </a:rPr>
                        <a:t>One Bedroom</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19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Segoe UI" pitchFamily="34" charset="0"/>
                          <a:ea typeface="Segoe UI" pitchFamily="34" charset="0"/>
                          <a:cs typeface="Segoe UI" pitchFamily="34" charset="0"/>
                        </a:rPr>
                        <a:t>Housing</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$600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FFFF00"/>
                          </a:solidFill>
                          <a:effectLst/>
                          <a:latin typeface="Segoe UI" pitchFamily="34" charset="0"/>
                          <a:ea typeface="Segoe UI" pitchFamily="34" charset="0"/>
                          <a:cs typeface="Segoe UI" pitchFamily="34" charset="0"/>
                        </a:rPr>
                        <a:t>$1,177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$377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FFFF00"/>
                          </a:solidFill>
                          <a:effectLst/>
                          <a:latin typeface="Segoe UI" pitchFamily="34" charset="0"/>
                          <a:ea typeface="Segoe UI" pitchFamily="34" charset="0"/>
                          <a:cs typeface="Segoe UI" pitchFamily="34" charset="0"/>
                        </a:rPr>
                        <a:t>$769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19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Segoe UI" pitchFamily="34" charset="0"/>
                          <a:ea typeface="Segoe UI" pitchFamily="34" charset="0"/>
                          <a:cs typeface="Segoe UI" pitchFamily="34" charset="0"/>
                        </a:rPr>
                        <a:t>Food</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266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266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19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Segoe UI" pitchFamily="34" charset="0"/>
                          <a:ea typeface="Segoe UI" pitchFamily="34" charset="0"/>
                          <a:cs typeface="Segoe UI" pitchFamily="34" charset="0"/>
                        </a:rPr>
                        <a:t>Transportation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19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Segoe UI" pitchFamily="34" charset="0"/>
                          <a:ea typeface="Segoe UI" pitchFamily="34" charset="0"/>
                          <a:cs typeface="Segoe UI" pitchFamily="34" charset="0"/>
                        </a:rPr>
                        <a:t>Health Care=Good</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168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FFFF00"/>
                          </a:solidFill>
                          <a:effectLst/>
                          <a:latin typeface="Segoe UI" pitchFamily="34" charset="0"/>
                          <a:ea typeface="Segoe UI" pitchFamily="34" charset="0"/>
                          <a:cs typeface="Segoe UI" pitchFamily="34" charset="0"/>
                        </a:rPr>
                        <a:t>168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446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FFFF00"/>
                          </a:solidFill>
                          <a:effectLst/>
                          <a:latin typeface="Segoe UI" pitchFamily="34" charset="0"/>
                          <a:ea typeface="Segoe UI" pitchFamily="34" charset="0"/>
                          <a:cs typeface="Segoe UI" pitchFamily="34" charset="0"/>
                        </a:rPr>
                        <a:t>446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19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Segoe UI" pitchFamily="34" charset="0"/>
                          <a:ea typeface="Segoe UI" pitchFamily="34" charset="0"/>
                          <a:cs typeface="Segoe UI" pitchFamily="34" charset="0"/>
                        </a:rPr>
                        <a:t>Miscellaneous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250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250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7416">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Segoe UI" pitchFamily="34" charset="0"/>
                          <a:ea typeface="Segoe UI" pitchFamily="34" charset="0"/>
                          <a:cs typeface="Segoe UI" pitchFamily="34" charset="0"/>
                        </a:rPr>
                        <a:t>Elder Index /Month</a:t>
                      </a:r>
                      <a:endParaRPr kumimoji="0" lang="en-US" sz="18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ts val="600"/>
                        </a:spcAft>
                        <a:buClrTx/>
                        <a:buSzTx/>
                        <a:buFontTx/>
                        <a:buNone/>
                        <a:tabLst/>
                      </a:pPr>
                      <a:r>
                        <a:rPr kumimoji="0" lang="en-US" sz="23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$1,506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3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$2,083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3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$1,563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300" b="1" i="0" u="none" strike="noStrike" kern="1200" cap="none" normalizeH="0" baseline="0" dirty="0">
                          <a:ln>
                            <a:noFill/>
                          </a:ln>
                          <a:solidFill>
                            <a:schemeClr val="tx1"/>
                          </a:solidFill>
                          <a:effectLst/>
                          <a:latin typeface="Segoe UI" pitchFamily="34" charset="0"/>
                          <a:ea typeface="Segoe UI" pitchFamily="34" charset="0"/>
                          <a:cs typeface="Segoe UI" pitchFamily="34" charset="0"/>
                        </a:rPr>
                        <a:t>$1,955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762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2"/>
                          </a:solidFill>
                          <a:effectLst/>
                          <a:latin typeface="Segoe UI" pitchFamily="34" charset="0"/>
                          <a:ea typeface="Segoe UI" pitchFamily="34" charset="0"/>
                          <a:cs typeface="Segoe UI" pitchFamily="34" charset="0"/>
                        </a:rPr>
                        <a:t>Elder Index Per Year</a:t>
                      </a:r>
                      <a:endParaRPr kumimoji="0" lang="en-US" sz="1800" b="0" i="0" u="none" strike="noStrike" cap="none" normalizeH="0" baseline="0" dirty="0">
                        <a:ln>
                          <a:noFill/>
                        </a:ln>
                        <a:solidFill>
                          <a:schemeClr val="bg2"/>
                        </a:solidFill>
                        <a:effectLst/>
                        <a:latin typeface="Segoe UI" pitchFamily="34" charset="0"/>
                        <a:ea typeface="Segoe UI" pitchFamily="34" charset="0"/>
                        <a:cs typeface="Segoe U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300" b="1" i="0" u="none" strike="noStrike" cap="none" normalizeH="0" baseline="0" dirty="0">
                          <a:ln>
                            <a:noFill/>
                          </a:ln>
                          <a:solidFill>
                            <a:schemeClr val="bg2"/>
                          </a:solidFill>
                          <a:effectLst/>
                          <a:latin typeface="Segoe UI" pitchFamily="34" charset="0"/>
                          <a:ea typeface="Segoe UI" pitchFamily="34" charset="0"/>
                          <a:cs typeface="Segoe UI" pitchFamily="34" charset="0"/>
                        </a:rPr>
                        <a:t>$18,072</a:t>
                      </a:r>
                      <a:endParaRPr kumimoji="0" lang="en-US" sz="2300" b="0" i="0" u="none" strike="noStrike" cap="none" normalizeH="0" baseline="0" dirty="0">
                        <a:ln>
                          <a:noFill/>
                        </a:ln>
                        <a:solidFill>
                          <a:schemeClr val="bg2"/>
                        </a:solidFill>
                        <a:effectLst/>
                        <a:latin typeface="Segoe UI" pitchFamily="34" charset="0"/>
                        <a:ea typeface="Segoe UI" pitchFamily="34" charset="0"/>
                        <a:cs typeface="Segoe U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300" b="1" i="0" u="none" strike="noStrike" cap="none" normalizeH="0" baseline="0" dirty="0">
                          <a:ln>
                            <a:noFill/>
                          </a:ln>
                          <a:solidFill>
                            <a:schemeClr val="bg2"/>
                          </a:solidFill>
                          <a:effectLst/>
                          <a:latin typeface="Segoe UI" pitchFamily="34" charset="0"/>
                          <a:ea typeface="Segoe UI" pitchFamily="34" charset="0"/>
                          <a:cs typeface="Segoe UI" pitchFamily="34" charset="0"/>
                        </a:rPr>
                        <a:t>$24,996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300" b="1" i="0" u="none" strike="noStrike" cap="none" normalizeH="0" baseline="0" dirty="0">
                          <a:ln>
                            <a:noFill/>
                          </a:ln>
                          <a:solidFill>
                            <a:schemeClr val="bg2"/>
                          </a:solidFill>
                          <a:effectLst/>
                          <a:latin typeface="Segoe UI" pitchFamily="34" charset="0"/>
                          <a:ea typeface="Segoe UI" pitchFamily="34" charset="0"/>
                          <a:cs typeface="Segoe UI" pitchFamily="34" charset="0"/>
                        </a:rPr>
                        <a:t>$18,756</a:t>
                      </a:r>
                      <a:endParaRPr kumimoji="0" lang="en-US" sz="2300" b="0" i="0" u="none" strike="noStrike" cap="none" normalizeH="0" baseline="0" dirty="0">
                        <a:ln>
                          <a:noFill/>
                        </a:ln>
                        <a:solidFill>
                          <a:schemeClr val="bg2"/>
                        </a:solidFill>
                        <a:effectLst/>
                        <a:latin typeface="Segoe UI" pitchFamily="34" charset="0"/>
                        <a:ea typeface="Segoe UI" pitchFamily="34" charset="0"/>
                        <a:cs typeface="Segoe U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2300" b="1" i="0" u="none" strike="noStrike" cap="none" normalizeH="0" baseline="0" dirty="0">
                          <a:ln>
                            <a:noFill/>
                          </a:ln>
                          <a:solidFill>
                            <a:schemeClr val="bg2"/>
                          </a:solidFill>
                          <a:effectLst/>
                          <a:latin typeface="Segoe UI" pitchFamily="34" charset="0"/>
                          <a:ea typeface="Segoe UI" pitchFamily="34" charset="0"/>
                          <a:cs typeface="Segoe UI" pitchFamily="34" charset="0"/>
                        </a:rPr>
                        <a:t>$23,460</a:t>
                      </a:r>
                      <a:endParaRPr kumimoji="0" lang="en-US" sz="2300" b="1" i="0" u="none" strike="noStrike" kern="1200" cap="none" normalizeH="0" baseline="0" dirty="0">
                        <a:ln>
                          <a:noFill/>
                        </a:ln>
                        <a:solidFill>
                          <a:schemeClr val="bg2"/>
                        </a:solidFill>
                        <a:effectLst/>
                        <a:latin typeface="Segoe UI" pitchFamily="34" charset="0"/>
                        <a:ea typeface="Segoe UI" pitchFamily="34" charset="0"/>
                        <a:cs typeface="Segoe UI"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16:rowId xmlns:a16="http://schemas.microsoft.com/office/drawing/2014/main" val="10008"/>
                  </a:ext>
                </a:extLst>
              </a:tr>
            </a:tbl>
          </a:graphicData>
        </a:graphic>
      </p:graphicFrame>
      <p:sp>
        <p:nvSpPr>
          <p:cNvPr id="2" name="TextBox 1"/>
          <p:cNvSpPr txBox="1"/>
          <p:nvPr/>
        </p:nvSpPr>
        <p:spPr>
          <a:xfrm>
            <a:off x="228600" y="6477000"/>
            <a:ext cx="4876800" cy="276999"/>
          </a:xfrm>
          <a:prstGeom prst="rect">
            <a:avLst/>
          </a:prstGeom>
          <a:noFill/>
        </p:spPr>
        <p:txBody>
          <a:bodyPr wrap="square" rtlCol="0">
            <a:spAutoFit/>
          </a:bodyPr>
          <a:lstStyle/>
          <a:p>
            <a:r>
              <a:rPr lang="en-US" sz="1200" dirty="0">
                <a:solidFill>
                  <a:schemeClr val="bg1"/>
                </a:solidFill>
              </a:rPr>
              <a:t>Note: Numbers may not add up to total due to rounding.</a:t>
            </a:r>
          </a:p>
        </p:txBody>
      </p:sp>
    </p:spTree>
    <p:extLst>
      <p:ext uri="{BB962C8B-B14F-4D97-AF65-F5344CB8AC3E}">
        <p14:creationId xmlns:p14="http://schemas.microsoft.com/office/powerpoint/2010/main" val="344368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impact of housing costs</a:t>
            </a:r>
          </a:p>
        </p:txBody>
      </p:sp>
      <p:pic>
        <p:nvPicPr>
          <p:cNvPr id="8" name="Content Placeholder 7">
            <a:extLs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1450" y="2677319"/>
            <a:ext cx="2832100" cy="2828925"/>
          </a:xfrm>
        </p:spPr>
      </p:pic>
      <p:sp>
        <p:nvSpPr>
          <p:cNvPr id="7" name="Content Placeholder 6"/>
          <p:cNvSpPr>
            <a:spLocks noGrp="1"/>
          </p:cNvSpPr>
          <p:nvPr>
            <p:ph sz="half" idx="1"/>
          </p:nvPr>
        </p:nvSpPr>
        <p:spPr/>
        <p:txBody>
          <a:bodyPr/>
          <a:lstStyle/>
          <a:p>
            <a:pPr marL="0" indent="0">
              <a:buNone/>
            </a:pPr>
            <a:endParaRPr lang="en-US" dirty="0"/>
          </a:p>
          <a:p>
            <a:r>
              <a:rPr lang="en-US" dirty="0"/>
              <a:t>Moderate = 30-49% of income spent on housing</a:t>
            </a:r>
          </a:p>
          <a:p>
            <a:r>
              <a:rPr lang="en-US" dirty="0"/>
              <a:t>Severe = 50% or more</a:t>
            </a:r>
          </a:p>
        </p:txBody>
      </p:sp>
      <p:sp>
        <p:nvSpPr>
          <p:cNvPr id="9" name="Rectangle 8"/>
          <p:cNvSpPr/>
          <p:nvPr/>
        </p:nvSpPr>
        <p:spPr>
          <a:xfrm>
            <a:off x="381000" y="6093153"/>
            <a:ext cx="6400800" cy="307777"/>
          </a:xfrm>
          <a:prstGeom prst="rect">
            <a:avLst/>
          </a:prstGeom>
        </p:spPr>
        <p:txBody>
          <a:bodyPr wrap="square">
            <a:spAutoFit/>
          </a:bodyPr>
          <a:lstStyle/>
          <a:p>
            <a:r>
              <a:rPr lang="en-US" sz="1400" dirty="0">
                <a:solidFill>
                  <a:schemeClr val="bg1"/>
                </a:solidFill>
                <a:latin typeface="Roboto"/>
              </a:rPr>
              <a:t>https://www.huduser.gov/portal/pdredge/pdr_edge_featd_article_092214.html</a:t>
            </a:r>
            <a:endParaRPr lang="en-US" sz="1400" dirty="0">
              <a:solidFill>
                <a:schemeClr val="bg1"/>
              </a:solidFill>
            </a:endParaRPr>
          </a:p>
        </p:txBody>
      </p:sp>
    </p:spTree>
    <p:extLst>
      <p:ext uri="{BB962C8B-B14F-4D97-AF65-F5344CB8AC3E}">
        <p14:creationId xmlns:p14="http://schemas.microsoft.com/office/powerpoint/2010/main" val="21616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7813"/>
            <a:ext cx="8915400" cy="1143000"/>
          </a:xfrm>
        </p:spPr>
        <p:txBody>
          <a:bodyPr/>
          <a:lstStyle/>
          <a:p>
            <a:r>
              <a:rPr lang="en-US" dirty="0"/>
              <a:t>% Renters, Age 65+, US&amp;CA 2017</a:t>
            </a:r>
          </a:p>
        </p:txBody>
      </p:sp>
      <p:graphicFrame>
        <p:nvGraphicFramePr>
          <p:cNvPr id="9" name="Content Placeholder 8" descr="Chart showing Californians Age 65+ have a higher % of Renters that the US in 2017.  Less than Federal Poverty Line 32.6% (US) and 51.6% (CA); 100 to 199% FPL 31.1% (US) and 40.2% (CA); and 200% of FPL 12.3% (US) and 15.9% (CA)."/>
          <p:cNvGraphicFramePr>
            <a:graphicFrameLocks noGrp="1"/>
          </p:cNvGraphicFramePr>
          <p:nvPr>
            <p:ph idx="1"/>
            <p:extLst>
              <p:ext uri="{D42A27DB-BD31-4B8C-83A1-F6EECF244321}">
                <p14:modId xmlns:p14="http://schemas.microsoft.com/office/powerpoint/2010/main" val="2642060628"/>
              </p:ext>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flipH="1">
            <a:off x="2438400" y="6172200"/>
            <a:ext cx="5181600" cy="369332"/>
          </a:xfrm>
          <a:prstGeom prst="rect">
            <a:avLst/>
          </a:prstGeom>
          <a:noFill/>
        </p:spPr>
        <p:txBody>
          <a:bodyPr wrap="square" rtlCol="0">
            <a:spAutoFit/>
          </a:bodyPr>
          <a:lstStyle/>
          <a:p>
            <a:r>
              <a:rPr lang="en-US" dirty="0"/>
              <a:t>Source: 2017 American Community Survey</a:t>
            </a:r>
          </a:p>
        </p:txBody>
      </p:sp>
    </p:spTree>
    <p:extLst>
      <p:ext uri="{BB962C8B-B14F-4D97-AF65-F5344CB8AC3E}">
        <p14:creationId xmlns:p14="http://schemas.microsoft.com/office/powerpoint/2010/main" val="310835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Rent-burdened low-income* Californians, Age 65+, 2016</a:t>
            </a:r>
          </a:p>
        </p:txBody>
      </p:sp>
      <p:pic>
        <p:nvPicPr>
          <p:cNvPr id="4" name="Picture 3" descr="Chart of California counties with largest Rent-burdened low-income Age 65+ in 2016 for No-Burden, Moderate Burden, and Severe Burden.  Sacramento County 14.8%, 17.0% and 68.2%; Orange County 18.2%, 17.9%, and 63.9%; Los aAngeles County/Not city 18.7%, 19.8%, and 61.5%; San Diego County 24.3%, 16.7%, and 59.3%; Santa Clara County 15.8%, 28.8%, and 55.4%; Los Angeles City Only 21.6%, 24.7%, and 53.7%; Alameda County 24.5%, 27.5%, and 48.0%; San Francisco County 30.3%, 26.4%, and 43.3% respectively."/>
          <p:cNvPicPr>
            <a:picLocks noChangeAspect="1"/>
          </p:cNvPicPr>
          <p:nvPr/>
        </p:nvPicPr>
        <p:blipFill>
          <a:blip r:embed="rId2"/>
          <a:stretch>
            <a:fillRect/>
          </a:stretch>
        </p:blipFill>
        <p:spPr>
          <a:xfrm>
            <a:off x="-19959" y="2133600"/>
            <a:ext cx="9163959" cy="4171950"/>
          </a:xfrm>
          <a:prstGeom prst="rect">
            <a:avLst/>
          </a:prstGeom>
        </p:spPr>
      </p:pic>
      <p:sp>
        <p:nvSpPr>
          <p:cNvPr id="5" name="TextBox 4"/>
          <p:cNvSpPr txBox="1"/>
          <p:nvPr/>
        </p:nvSpPr>
        <p:spPr>
          <a:xfrm>
            <a:off x="609600" y="6477000"/>
            <a:ext cx="8884919" cy="307777"/>
          </a:xfrm>
          <a:prstGeom prst="rect">
            <a:avLst/>
          </a:prstGeom>
          <a:noFill/>
        </p:spPr>
        <p:txBody>
          <a:bodyPr wrap="square" rtlCol="0">
            <a:spAutoFit/>
          </a:bodyPr>
          <a:lstStyle/>
          <a:p>
            <a:r>
              <a:rPr lang="en-US" sz="1400" dirty="0">
                <a:hlinkClick r:id="rId3"/>
              </a:rPr>
              <a:t>http://healthpolicy.ucla.edu/publications/Documents/PDF/2018/RentBurdened-factsheet-aug2018.pdf</a:t>
            </a:r>
            <a:endParaRPr lang="en-US" sz="1400" dirty="0"/>
          </a:p>
        </p:txBody>
      </p:sp>
    </p:spTree>
    <p:extLst>
      <p:ext uri="{BB962C8B-B14F-4D97-AF65-F5344CB8AC3E}">
        <p14:creationId xmlns:p14="http://schemas.microsoft.com/office/powerpoint/2010/main" val="291779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143000"/>
          </a:xfrm>
        </p:spPr>
        <p:txBody>
          <a:bodyPr/>
          <a:lstStyle/>
          <a:p>
            <a:r>
              <a:rPr lang="en-US" sz="4000" dirty="0"/>
              <a:t>Years living in current home,</a:t>
            </a:r>
            <a:br>
              <a:rPr lang="en-US" sz="4000" dirty="0"/>
            </a:br>
            <a:r>
              <a:rPr lang="en-US" sz="4000" dirty="0"/>
              <a:t> Households w/Head Age 65+, CA</a:t>
            </a:r>
            <a:endParaRPr lang="en-US" sz="3800" dirty="0"/>
          </a:p>
        </p:txBody>
      </p:sp>
      <p:sp>
        <p:nvSpPr>
          <p:cNvPr id="3" name="TextBox 2"/>
          <p:cNvSpPr txBox="1"/>
          <p:nvPr/>
        </p:nvSpPr>
        <p:spPr>
          <a:xfrm>
            <a:off x="927467" y="6488668"/>
            <a:ext cx="6092565" cy="307777"/>
          </a:xfrm>
          <a:prstGeom prst="rect">
            <a:avLst/>
          </a:prstGeom>
          <a:noFill/>
          <a:ln>
            <a:solidFill>
              <a:schemeClr val="bg1"/>
            </a:solidFill>
          </a:ln>
        </p:spPr>
        <p:txBody>
          <a:bodyPr wrap="none" rtlCol="0">
            <a:spAutoFit/>
          </a:bodyPr>
          <a:lstStyle/>
          <a:p>
            <a:r>
              <a:rPr lang="en-US" sz="1400" dirty="0"/>
              <a:t>Source: 2017 American Community Survey, noninstitutionalized population</a:t>
            </a:r>
          </a:p>
        </p:txBody>
      </p:sp>
      <p:graphicFrame>
        <p:nvGraphicFramePr>
          <p:cNvPr id="6" name="Content Placeholder 5" descr="Chart of Years living in current home with household head Age 65+ in California.  Emphasis on 48.7% are Owners w/o mortgages 30+ years and 22.8% and 17.8% are renters 2-4 years and less than 2 years respectively."/>
          <p:cNvGraphicFramePr>
            <a:graphicFrameLocks noGrp="1"/>
          </p:cNvGraphicFramePr>
          <p:nvPr>
            <p:ph idx="1"/>
            <p:extLst>
              <p:ext uri="{D42A27DB-BD31-4B8C-83A1-F6EECF244321}">
                <p14:modId xmlns:p14="http://schemas.microsoft.com/office/powerpoint/2010/main" val="3643853126"/>
              </p:ext>
            </p:extLst>
          </p:nvPr>
        </p:nvGraphicFramePr>
        <p:xfrm>
          <a:off x="239949" y="18288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C183D7F6-B498-43B3-948B-1728B52AA6E4}">
                <adec:decorative xmlns:adec="http://schemas.microsoft.com/office/drawing/2017/decorative" val="1"/>
              </a:ext>
            </a:extLst>
          </p:cNvPr>
          <p:cNvSpPr/>
          <p:nvPr/>
        </p:nvSpPr>
        <p:spPr bwMode="auto">
          <a:xfrm>
            <a:off x="5638800" y="3962400"/>
            <a:ext cx="838200" cy="1600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6FFCC"/>
              </a:solidFill>
              <a:effectLst/>
              <a:latin typeface="Times New Roman" pitchFamily="18" charset="0"/>
            </a:endParaRPr>
          </a:p>
        </p:txBody>
      </p:sp>
      <p:sp>
        <p:nvSpPr>
          <p:cNvPr id="8" name="Oval 7">
            <a:extLst>
              <a:ext uri="{C183D7F6-B498-43B3-948B-1728B52AA6E4}">
                <adec:decorative xmlns:adec="http://schemas.microsoft.com/office/drawing/2017/decorative" val="1"/>
              </a:ext>
            </a:extLst>
          </p:cNvPr>
          <p:cNvSpPr/>
          <p:nvPr/>
        </p:nvSpPr>
        <p:spPr bwMode="auto">
          <a:xfrm>
            <a:off x="1447800" y="2362200"/>
            <a:ext cx="7620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6FFCC"/>
              </a:solidFill>
              <a:effectLst/>
              <a:latin typeface="Times New Roman" pitchFamily="18" charset="0"/>
            </a:endParaRPr>
          </a:p>
        </p:txBody>
      </p:sp>
    </p:spTree>
    <p:extLst>
      <p:ext uri="{BB962C8B-B14F-4D97-AF65-F5344CB8AC3E}">
        <p14:creationId xmlns:p14="http://schemas.microsoft.com/office/powerpoint/2010/main" val="311339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take home points</a:t>
            </a:r>
          </a:p>
        </p:txBody>
      </p:sp>
      <p:sp>
        <p:nvSpPr>
          <p:cNvPr id="3" name="Content Placeholder 2"/>
          <p:cNvSpPr>
            <a:spLocks noGrp="1"/>
          </p:cNvSpPr>
          <p:nvPr>
            <p:ph idx="1"/>
          </p:nvPr>
        </p:nvSpPr>
        <p:spPr/>
        <p:txBody>
          <a:bodyPr/>
          <a:lstStyle/>
          <a:p>
            <a:r>
              <a:rPr lang="en-US" dirty="0"/>
              <a:t>The state is becoming older &amp; more racially &amp; ethnically diverse</a:t>
            </a:r>
          </a:p>
          <a:p>
            <a:r>
              <a:rPr lang="en-US" dirty="0"/>
              <a:t>Diverse older adults face economic insecurity</a:t>
            </a:r>
          </a:p>
          <a:p>
            <a:pPr lvl="1"/>
            <a:r>
              <a:rPr lang="en-US" dirty="0"/>
              <a:t>Economic insecurity is caused by, and contribute to, housing problems</a:t>
            </a:r>
          </a:p>
          <a:p>
            <a:r>
              <a:rPr lang="en-US" dirty="0"/>
              <a:t>Look to policy on Social Security, pensions, &amp; Medicare in the future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 of forced move?</a:t>
            </a:r>
          </a:p>
        </p:txBody>
      </p:sp>
      <p:sp>
        <p:nvSpPr>
          <p:cNvPr id="3" name="Content Placeholder 2"/>
          <p:cNvSpPr>
            <a:spLocks noGrp="1"/>
          </p:cNvSpPr>
          <p:nvPr>
            <p:ph sz="half" idx="1"/>
          </p:nvPr>
        </p:nvSpPr>
        <p:spPr/>
        <p:txBody>
          <a:bodyPr/>
          <a:lstStyle/>
          <a:p>
            <a:r>
              <a:rPr lang="en-US" dirty="0"/>
              <a:t>Weakened social networks</a:t>
            </a:r>
          </a:p>
          <a:p>
            <a:r>
              <a:rPr lang="en-US" dirty="0"/>
              <a:t>Disrupted health care relationships</a:t>
            </a:r>
          </a:p>
          <a:p>
            <a:r>
              <a:rPr lang="en-US" dirty="0"/>
              <a:t>Possible decline in access to community services</a:t>
            </a: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2473" y="2836419"/>
            <a:ext cx="3330054" cy="2510725"/>
          </a:xfrm>
        </p:spPr>
      </p:pic>
    </p:spTree>
    <p:extLst>
      <p:ext uri="{BB962C8B-B14F-4D97-AF65-F5344CB8AC3E}">
        <p14:creationId xmlns:p14="http://schemas.microsoft.com/office/powerpoint/2010/main" val="491893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 Policy on income security</a:t>
            </a:r>
          </a:p>
        </p:txBody>
      </p:sp>
      <p:sp>
        <p:nvSpPr>
          <p:cNvPr id="8" name="AutoShape 6" descr="Image result for capitol building st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capitol building st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896" name="Picture 16" descr="us-capitol-dark-gloom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7898" y="1600200"/>
            <a:ext cx="6668204" cy="45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8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dirty="0"/>
              <a:t>Sources of income, Age 65+, 2014</a:t>
            </a:r>
          </a:p>
        </p:txBody>
      </p:sp>
      <p:graphicFrame>
        <p:nvGraphicFramePr>
          <p:cNvPr id="7" name="Object 3" descr="Chart of sources of income Age 65+ in 2014 showing poorest have 66.7% from Social Security and Richest have 39.6% from Earnings."/>
          <p:cNvGraphicFramePr>
            <a:graphicFrameLocks noGrp="1" noChangeAspect="1"/>
          </p:cNvGraphicFramePr>
          <p:nvPr>
            <p:ph idx="1"/>
            <p:extLst>
              <p:ext uri="{D42A27DB-BD31-4B8C-83A1-F6EECF244321}">
                <p14:modId xmlns:p14="http://schemas.microsoft.com/office/powerpoint/2010/main" val="62485328"/>
              </p:ext>
            </p:extLst>
          </p:nvPr>
        </p:nvGraphicFramePr>
        <p:xfrm>
          <a:off x="509588" y="1651000"/>
          <a:ext cx="8124825" cy="4427538"/>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4"/>
          <p:cNvSpPr txBox="1">
            <a:spLocks noChangeArrowheads="1"/>
          </p:cNvSpPr>
          <p:nvPr/>
        </p:nvSpPr>
        <p:spPr bwMode="auto">
          <a:xfrm>
            <a:off x="2700269" y="6425347"/>
            <a:ext cx="3329502" cy="307777"/>
          </a:xfrm>
          <a:prstGeom prst="rect">
            <a:avLst/>
          </a:prstGeom>
          <a:noFill/>
          <a:ln w="9525">
            <a:noFill/>
            <a:miter lim="800000"/>
            <a:headEnd/>
            <a:tailEnd/>
          </a:ln>
        </p:spPr>
        <p:txBody>
          <a:bodyPr wrap="none">
            <a:spAutoFit/>
          </a:bodyPr>
          <a:lstStyle/>
          <a:p>
            <a:pPr algn="ctr" eaLnBrk="1" hangingPunct="1">
              <a:defRPr/>
            </a:pPr>
            <a:r>
              <a:rPr lang="en-US" sz="1400" dirty="0">
                <a:solidFill>
                  <a:schemeClr val="tx2"/>
                </a:solidFill>
                <a:effectLst>
                  <a:outerShdw blurRad="38100" dist="38100" dir="2700000" algn="tl">
                    <a:srgbClr val="000000"/>
                  </a:outerShdw>
                </a:effectLst>
              </a:rPr>
              <a:t>Source: </a:t>
            </a:r>
            <a:r>
              <a:rPr lang="en-US" sz="1400" dirty="0">
                <a:solidFill>
                  <a:schemeClr val="tx2"/>
                </a:solidFill>
                <a:effectLst>
                  <a:outerShdw blurRad="38100" dist="38100" dir="2700000" algn="tl">
                    <a:srgbClr val="000000"/>
                  </a:outerShdw>
                </a:effectLst>
                <a:hlinkClick r:id="rId4"/>
              </a:rPr>
              <a:t>http://www.agingstats.gov</a:t>
            </a:r>
            <a:r>
              <a:rPr lang="en-US" sz="1400" dirty="0">
                <a:solidFill>
                  <a:schemeClr val="tx2"/>
                </a:solidFill>
                <a:effectLst>
                  <a:outerShdw blurRad="38100" dist="38100" dir="2700000" algn="tl">
                    <a:srgbClr val="000000"/>
                  </a:outerShdw>
                </a:effectLst>
              </a:rPr>
              <a:t> 2016</a:t>
            </a:r>
          </a:p>
        </p:txBody>
      </p:sp>
      <p:sp>
        <p:nvSpPr>
          <p:cNvPr id="6149" name="Oval 5">
            <a:extLst>
              <a:ext uri="{C183D7F6-B498-43B3-948B-1728B52AA6E4}">
                <adec:decorative xmlns:adec="http://schemas.microsoft.com/office/drawing/2017/decorative" val="1"/>
              </a:ext>
            </a:extLst>
          </p:cNvPr>
          <p:cNvSpPr>
            <a:spLocks noChangeArrowheads="1"/>
          </p:cNvSpPr>
          <p:nvPr/>
        </p:nvSpPr>
        <p:spPr bwMode="auto">
          <a:xfrm>
            <a:off x="762000" y="3505200"/>
            <a:ext cx="838200" cy="533400"/>
          </a:xfrm>
          <a:prstGeom prst="ellipse">
            <a:avLst/>
          </a:prstGeom>
          <a:noFill/>
          <a:ln w="25400">
            <a:solidFill>
              <a:srgbClr val="FF0000"/>
            </a:solidFill>
            <a:round/>
            <a:headEnd/>
            <a:tailEnd/>
          </a:ln>
        </p:spPr>
        <p:txBody>
          <a:bodyPr wrap="none" anchor="ctr"/>
          <a:lstStyle/>
          <a:p>
            <a:endParaRPr lang="en-US"/>
          </a:p>
        </p:txBody>
      </p:sp>
      <p:sp>
        <p:nvSpPr>
          <p:cNvPr id="6" name="Oval 5">
            <a:extLst>
              <a:ext uri="{C183D7F6-B498-43B3-948B-1728B52AA6E4}">
                <adec:decorative xmlns:adec="http://schemas.microsoft.com/office/drawing/2017/decorative" val="1"/>
              </a:ext>
            </a:extLst>
          </p:cNvPr>
          <p:cNvSpPr>
            <a:spLocks noChangeArrowheads="1"/>
          </p:cNvSpPr>
          <p:nvPr/>
        </p:nvSpPr>
        <p:spPr bwMode="auto">
          <a:xfrm>
            <a:off x="6934200" y="2209800"/>
            <a:ext cx="838200" cy="533400"/>
          </a:xfrm>
          <a:prstGeom prst="ellipse">
            <a:avLst/>
          </a:prstGeom>
          <a:noFill/>
          <a:ln w="25400">
            <a:solidFill>
              <a:schemeClr val="accent1"/>
            </a:solidFill>
            <a:round/>
            <a:headEnd/>
            <a:tailEnd/>
          </a:ln>
        </p:spPr>
        <p:txBody>
          <a:bodyPr wrap="none" anchor="ctr"/>
          <a:lstStyle/>
          <a:p>
            <a:endParaRPr lang="en-US"/>
          </a:p>
        </p:txBody>
      </p:sp>
    </p:spTree>
    <p:extLst>
      <p:ext uri="{BB962C8B-B14F-4D97-AF65-F5344CB8AC3E}">
        <p14:creationId xmlns:p14="http://schemas.microsoft.com/office/powerpoint/2010/main" val="2477355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lstStyle/>
          <a:p>
            <a:r>
              <a:rPr lang="en-US" sz="3600" dirty="0"/>
              <a:t>Chained CPI will worsen gap</a:t>
            </a:r>
          </a:p>
        </p:txBody>
      </p:sp>
      <p:graphicFrame>
        <p:nvGraphicFramePr>
          <p:cNvPr id="4" name="Content Placeholder 3" descr="Chart showing Changing the cost-of-living adjustment (COLA) using a chained CPI would have a detrimental impact on the economic wellbeing of older and disabled Americans and their family members who receive benefits from Social Security. Small reductions to the annual COLA will accumulate over time so that the largest reductions in benefits will be on the oldest beneficiaries and the long-term disabled. For example, 92- year-old beneficiaries who were on the program for 30 years would see an 8.4% cut in benefits. "/>
          <p:cNvGraphicFramePr>
            <a:graphicFrameLocks noGrp="1"/>
          </p:cNvGraphicFramePr>
          <p:nvPr>
            <p:ph idx="1"/>
            <p:extLst>
              <p:ext uri="{D42A27DB-BD31-4B8C-83A1-F6EECF244321}">
                <p14:modId xmlns:p14="http://schemas.microsoft.com/office/powerpoint/2010/main" val="2978263872"/>
              </p:ext>
            </p:extLst>
          </p:nvPr>
        </p:nvGraphicFramePr>
        <p:xfrm>
          <a:off x="228600" y="15240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descr="Chart showing Changing the cost-of-living adjustment (COLA) using a chained CPI would have a detrimental impact on the economic wellbeing of older and disabled Americans and their family members who receive benefits from Social Security. Small reductions to the annual COLA will accumulate over time so that the largest reductions in benefits will be on the oldest beneficiaries and the long-term disabled. For example, 92- year-old beneficiaries who were on the program for 30 years would see an 8.4% cut in benefits. "/>
          <p:cNvSpPr txBox="1"/>
          <p:nvPr/>
        </p:nvSpPr>
        <p:spPr>
          <a:xfrm>
            <a:off x="228600" y="6019800"/>
            <a:ext cx="7000250" cy="553998"/>
          </a:xfrm>
          <a:prstGeom prst="rect">
            <a:avLst/>
          </a:prstGeom>
          <a:noFill/>
        </p:spPr>
        <p:txBody>
          <a:bodyPr wrap="none" rtlCol="0">
            <a:spAutoFit/>
          </a:bodyPr>
          <a:lstStyle/>
          <a:p>
            <a:r>
              <a:rPr lang="en-US" dirty="0">
                <a:solidFill>
                  <a:schemeClr val="bg1"/>
                </a:solidFill>
              </a:rPr>
              <a:t>Source: AARP</a:t>
            </a:r>
          </a:p>
          <a:p>
            <a:r>
              <a:rPr lang="en-US" sz="1200" u="sng" dirty="0"/>
              <a:t>www.aarp.org/work/social-security/info-10-2012/proposed-changes-to-cola-insight-AARP-ppi-econ-sec.html</a:t>
            </a:r>
            <a:r>
              <a:rPr lang="en-US" sz="1200" u="sng" dirty="0">
                <a:solidFill>
                  <a:srgbClr val="FFFF00"/>
                </a:solidFill>
              </a:rPr>
              <a:t> </a:t>
            </a:r>
          </a:p>
        </p:txBody>
      </p:sp>
      <p:sp>
        <p:nvSpPr>
          <p:cNvPr id="6" name="TextBox 5"/>
          <p:cNvSpPr txBox="1"/>
          <p:nvPr/>
        </p:nvSpPr>
        <p:spPr>
          <a:xfrm>
            <a:off x="2895600" y="2743200"/>
            <a:ext cx="756938" cy="430887"/>
          </a:xfrm>
          <a:prstGeom prst="rect">
            <a:avLst/>
          </a:prstGeom>
          <a:noFill/>
        </p:spPr>
        <p:txBody>
          <a:bodyPr wrap="none" rtlCol="0">
            <a:spAutoFit/>
          </a:bodyPr>
          <a:lstStyle/>
          <a:p>
            <a:r>
              <a:rPr lang="en-US" sz="2200" b="1" dirty="0">
                <a:solidFill>
                  <a:srgbClr val="92D050"/>
                </a:solidFill>
              </a:rPr>
              <a:t>+2%</a:t>
            </a:r>
          </a:p>
        </p:txBody>
      </p:sp>
    </p:spTree>
    <p:extLst>
      <p:ext uri="{BB962C8B-B14F-4D97-AF65-F5344CB8AC3E}">
        <p14:creationId xmlns:p14="http://schemas.microsoft.com/office/powerpoint/2010/main" val="374709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SSI</a:t>
            </a:r>
          </a:p>
        </p:txBody>
      </p:sp>
      <p:sp>
        <p:nvSpPr>
          <p:cNvPr id="3" name="Content Placeholder 2"/>
          <p:cNvSpPr>
            <a:spLocks noGrp="1"/>
          </p:cNvSpPr>
          <p:nvPr>
            <p:ph idx="1"/>
          </p:nvPr>
        </p:nvSpPr>
        <p:spPr/>
        <p:txBody>
          <a:bodyPr/>
          <a:lstStyle/>
          <a:p>
            <a:r>
              <a:rPr lang="en-US" dirty="0"/>
              <a:t>CA adds food stamps </a:t>
            </a:r>
            <a:r>
              <a:rPr lang="en-US" dirty="0">
                <a:hlinkClick r:id="rId3"/>
              </a:rPr>
              <a:t>https://www.justiceinaging.org/ssi-in-california/</a:t>
            </a:r>
            <a:endParaRPr lang="en-US" dirty="0"/>
          </a:p>
          <a:p>
            <a:r>
              <a:rPr lang="en-US" dirty="0"/>
              <a:t>CA has not yet restored cuts from recession</a:t>
            </a:r>
          </a:p>
        </p:txBody>
      </p:sp>
    </p:spTree>
    <p:extLst>
      <p:ext uri="{BB962C8B-B14F-4D97-AF65-F5344CB8AC3E}">
        <p14:creationId xmlns:p14="http://schemas.microsoft.com/office/powerpoint/2010/main" val="330824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dvertisement for CalSavers Retirement Savings Program."/>
          <p:cNvPicPr>
            <a:picLocks noGrp="1" noChangeAspect="1"/>
          </p:cNvPicPr>
          <p:nvPr>
            <p:ph idx="1"/>
          </p:nvPr>
        </p:nvPicPr>
        <p:blipFill>
          <a:blip r:embed="rId3"/>
          <a:stretch>
            <a:fillRect/>
          </a:stretch>
        </p:blipFill>
        <p:spPr>
          <a:xfrm>
            <a:off x="1582841" y="1600200"/>
            <a:ext cx="5978317" cy="4530725"/>
          </a:xfrm>
          <a:prstGeom prst="rect">
            <a:avLst/>
          </a:prstGeom>
        </p:spPr>
      </p:pic>
      <p:sp>
        <p:nvSpPr>
          <p:cNvPr id="7" name="Rectangle 6"/>
          <p:cNvSpPr/>
          <p:nvPr/>
        </p:nvSpPr>
        <p:spPr>
          <a:xfrm>
            <a:off x="3200400" y="6248400"/>
            <a:ext cx="2967544" cy="369332"/>
          </a:xfrm>
          <a:prstGeom prst="rect">
            <a:avLst/>
          </a:prstGeom>
        </p:spPr>
        <p:txBody>
          <a:bodyPr wrap="none">
            <a:spAutoFit/>
          </a:bodyPr>
          <a:lstStyle/>
          <a:p>
            <a:r>
              <a:rPr lang="en-US" dirty="0">
                <a:hlinkClick r:id="rId4"/>
              </a:rPr>
              <a:t>https://www.calsavers.com/</a:t>
            </a:r>
            <a:endParaRPr lang="en-US" dirty="0"/>
          </a:p>
        </p:txBody>
      </p:sp>
      <p:sp>
        <p:nvSpPr>
          <p:cNvPr id="2" name="Title 1">
            <a:extLst>
              <a:ext uri="{FF2B5EF4-FFF2-40B4-BE49-F238E27FC236}">
                <a16:creationId xmlns:a16="http://schemas.microsoft.com/office/drawing/2014/main" id="{2857B7F2-BF82-46F5-B5AB-A44FDAC53B38}"/>
              </a:ext>
            </a:extLst>
          </p:cNvPr>
          <p:cNvSpPr>
            <a:spLocks noGrp="1"/>
          </p:cNvSpPr>
          <p:nvPr>
            <p:ph type="title"/>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err="1"/>
              <a:t>CalSavers</a:t>
            </a:r>
            <a:r>
              <a:rPr lang="en-US" dirty="0"/>
              <a:t> Retirement Savings Program</a:t>
            </a:r>
          </a:p>
        </p:txBody>
      </p:sp>
    </p:spTree>
    <p:extLst>
      <p:ext uri="{BB962C8B-B14F-4D97-AF65-F5344CB8AC3E}">
        <p14:creationId xmlns:p14="http://schemas.microsoft.com/office/powerpoint/2010/main" val="355541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a:t>Conclusion</a:t>
            </a:r>
          </a:p>
        </p:txBody>
      </p:sp>
      <p:sp>
        <p:nvSpPr>
          <p:cNvPr id="149507" name="Rectangle 3"/>
          <p:cNvSpPr>
            <a:spLocks noGrp="1" noChangeArrowheads="1"/>
          </p:cNvSpPr>
          <p:nvPr>
            <p:ph type="body" sz="half" idx="1"/>
          </p:nvPr>
        </p:nvSpPr>
        <p:spPr>
          <a:xfrm>
            <a:off x="457200" y="1371600"/>
            <a:ext cx="4495800" cy="4530725"/>
          </a:xfrm>
        </p:spPr>
        <p:txBody>
          <a:bodyPr/>
          <a:lstStyle/>
          <a:p>
            <a:pPr eaLnBrk="1" hangingPunct="1">
              <a:lnSpc>
                <a:spcPct val="90000"/>
              </a:lnSpc>
              <a:defRPr/>
            </a:pPr>
            <a:r>
              <a:rPr lang="en-US" sz="2800" dirty="0"/>
              <a:t>Elders of color are a growing segment of the older population</a:t>
            </a:r>
          </a:p>
          <a:p>
            <a:pPr eaLnBrk="1" hangingPunct="1">
              <a:lnSpc>
                <a:spcPct val="90000"/>
              </a:lnSpc>
              <a:defRPr/>
            </a:pPr>
            <a:r>
              <a:rPr lang="en-US" sz="2800" dirty="0"/>
              <a:t>Economic security is most challenging for all, but esp. elders of color</a:t>
            </a:r>
          </a:p>
          <a:p>
            <a:pPr eaLnBrk="1" hangingPunct="1">
              <a:lnSpc>
                <a:spcPct val="90000"/>
              </a:lnSpc>
              <a:defRPr/>
            </a:pPr>
            <a:r>
              <a:rPr lang="en-US" sz="2800" dirty="0"/>
              <a:t>Housing costs are a burden</a:t>
            </a:r>
          </a:p>
          <a:p>
            <a:pPr eaLnBrk="1" hangingPunct="1">
              <a:lnSpc>
                <a:spcPct val="90000"/>
              </a:lnSpc>
              <a:defRPr/>
            </a:pPr>
            <a:r>
              <a:rPr lang="en-US" sz="2800" dirty="0"/>
              <a:t>Public policy can help or hurt future cohorts</a:t>
            </a:r>
          </a:p>
        </p:txBody>
      </p:sp>
      <p:pic>
        <p:nvPicPr>
          <p:cNvPr id="25604" name="Picture 4" descr="senior leaders"/>
          <p:cNvPicPr>
            <a:picLocks noGrp="1" noChangeAspect="1" noChangeArrowheads="1"/>
          </p:cNvPicPr>
          <p:nvPr>
            <p:ph sz="half" idx="2"/>
          </p:nvPr>
        </p:nvPicPr>
        <p:blipFill>
          <a:blip r:embed="rId3" cstate="print"/>
          <a:srcRect/>
          <a:stretch>
            <a:fillRect/>
          </a:stretch>
        </p:blipFill>
        <p:spPr>
          <a:xfrm>
            <a:off x="5715000" y="2913063"/>
            <a:ext cx="2386013" cy="2386012"/>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4000" dirty="0"/>
              <a:t>Thank you</a:t>
            </a:r>
            <a:br>
              <a:rPr lang="en-US" sz="4000" dirty="0"/>
            </a:br>
            <a:endParaRPr lang="en-US" sz="4000" dirty="0"/>
          </a:p>
        </p:txBody>
      </p:sp>
      <p:pic>
        <p:nvPicPr>
          <p:cNvPr id="26627" name="Picture 3" descr="MPj04118430000[1]"/>
          <p:cNvPicPr>
            <a:picLocks noGrp="1" noChangeAspect="1" noChangeArrowheads="1"/>
          </p:cNvPicPr>
          <p:nvPr>
            <p:ph idx="1"/>
          </p:nvPr>
        </p:nvPicPr>
        <p:blipFill>
          <a:blip r:embed="rId3" cstate="print"/>
          <a:srcRect/>
          <a:stretch>
            <a:fillRect/>
          </a:stretch>
        </p:blipFill>
        <p:spPr>
          <a:xfrm>
            <a:off x="1219200" y="990600"/>
            <a:ext cx="6791325" cy="4530725"/>
          </a:xfrm>
        </p:spPr>
      </p:pic>
      <p:pic>
        <p:nvPicPr>
          <p:cNvPr id="4" name="Picture 2" descr="UCLA Fielding School of Public Health"/>
          <p:cNvPicPr>
            <a:picLocks noChangeAspect="1" noChangeArrowheads="1"/>
          </p:cNvPicPr>
          <p:nvPr/>
        </p:nvPicPr>
        <p:blipFill>
          <a:blip r:embed="rId4" cstate="print"/>
          <a:srcRect/>
          <a:stretch>
            <a:fillRect/>
          </a:stretch>
        </p:blipFill>
        <p:spPr bwMode="auto">
          <a:xfrm>
            <a:off x="0" y="5638800"/>
            <a:ext cx="2011052" cy="1219200"/>
          </a:xfrm>
          <a:prstGeom prst="rect">
            <a:avLst/>
          </a:prstGeom>
          <a:noFill/>
        </p:spPr>
      </p:pic>
      <p:pic>
        <p:nvPicPr>
          <p:cNvPr id="5" name="Picture 16" descr="UCLA_CHPRlogo_Blue_FINAL"/>
          <p:cNvPicPr>
            <a:picLocks noChangeAspect="1" noChangeArrowheads="1"/>
          </p:cNvPicPr>
          <p:nvPr/>
        </p:nvPicPr>
        <p:blipFill>
          <a:blip r:embed="rId5" cstate="print"/>
          <a:srcRect/>
          <a:stretch>
            <a:fillRect/>
          </a:stretch>
        </p:blipFill>
        <p:spPr bwMode="auto">
          <a:xfrm>
            <a:off x="7239000" y="5636315"/>
            <a:ext cx="1905000" cy="1221685"/>
          </a:xfrm>
          <a:prstGeom prst="rect">
            <a:avLst/>
          </a:prstGeom>
          <a:noFill/>
          <a:ln w="9525">
            <a:noFill/>
            <a:miter lim="800000"/>
            <a:headEnd/>
            <a:tailEnd/>
          </a:ln>
        </p:spPr>
      </p:pic>
      <p:sp>
        <p:nvSpPr>
          <p:cNvPr id="6" name="Rectangle 5"/>
          <p:cNvSpPr/>
          <p:nvPr/>
        </p:nvSpPr>
        <p:spPr>
          <a:xfrm>
            <a:off x="2590800" y="5943600"/>
            <a:ext cx="4419600" cy="523220"/>
          </a:xfrm>
          <a:prstGeom prst="rect">
            <a:avLst/>
          </a:prstGeom>
        </p:spPr>
        <p:txBody>
          <a:bodyPr wrap="square">
            <a:spAutoFit/>
          </a:bodyPr>
          <a:lstStyle/>
          <a:p>
            <a:r>
              <a:rPr lang="en-US" sz="2800" dirty="0">
                <a:hlinkClick r:id="rId6"/>
              </a:rPr>
              <a:t>www.healthpolicy.ucla.edu</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dirty="0"/>
              <a:t>1. The state is aging &amp; becoming more diverse</a:t>
            </a:r>
          </a:p>
        </p:txBody>
      </p:sp>
      <p:pic>
        <p:nvPicPr>
          <p:cNvPr id="9" name="Picture 2" descr="diverse group of older adul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3875" y="2198687"/>
            <a:ext cx="8096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610600" cy="1143000"/>
          </a:xfrm>
        </p:spPr>
        <p:txBody>
          <a:bodyPr/>
          <a:lstStyle/>
          <a:p>
            <a:r>
              <a:rPr lang="en-US" dirty="0"/>
              <a:t>Population Growth, Age 65+, California, 2010-2060</a:t>
            </a:r>
          </a:p>
        </p:txBody>
      </p:sp>
      <p:graphicFrame>
        <p:nvGraphicFramePr>
          <p:cNvPr id="4" name="Content Placeholder 3" descr="Graph of California population growth age 65+.  In 2010 of 11.5% of 37.3 million persons to 2060 of 13.5% of 51.0 million persons."/>
          <p:cNvGraphicFramePr>
            <a:graphicFrameLocks noGrp="1"/>
          </p:cNvGraphicFramePr>
          <p:nvPr>
            <p:ph idx="1"/>
            <p:extLst>
              <p:ext uri="{D42A27DB-BD31-4B8C-83A1-F6EECF244321}">
                <p14:modId xmlns:p14="http://schemas.microsoft.com/office/powerpoint/2010/main" val="3346299186"/>
              </p:ext>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685800" y="6096000"/>
            <a:ext cx="4687052" cy="523220"/>
          </a:xfrm>
          <a:prstGeom prst="rect">
            <a:avLst/>
          </a:prstGeom>
          <a:noFill/>
          <a:ln w="9525">
            <a:noFill/>
            <a:miter lim="800000"/>
            <a:headEnd/>
            <a:tailEnd/>
          </a:ln>
        </p:spPr>
        <p:txBody>
          <a:bodyPr wrap="none">
            <a:spAutoFit/>
          </a:bodyPr>
          <a:lstStyle/>
          <a:p>
            <a:r>
              <a:rPr lang="en-US" sz="1400" dirty="0">
                <a:solidFill>
                  <a:srgbClr val="66FFCC"/>
                </a:solidFill>
                <a:latin typeface="Times New Roman" pitchFamily="18" charset="0"/>
              </a:rPr>
              <a:t>Source: California Department of Finance, 2016, P-3 database</a:t>
            </a:r>
          </a:p>
          <a:p>
            <a:r>
              <a:rPr lang="en-US" sz="1400" u="sng" dirty="0">
                <a:solidFill>
                  <a:srgbClr val="66FFCC"/>
                </a:solidFill>
                <a:latin typeface="Times New Roman" pitchFamily="18" charset="0"/>
              </a:rPr>
              <a:t>http://www.dof.ca.gov/Forecasting/Demographics/Projections/</a:t>
            </a:r>
          </a:p>
        </p:txBody>
      </p:sp>
      <p:sp>
        <p:nvSpPr>
          <p:cNvPr id="3" name="TextBox 2"/>
          <p:cNvSpPr txBox="1"/>
          <p:nvPr/>
        </p:nvSpPr>
        <p:spPr>
          <a:xfrm>
            <a:off x="6934200" y="1480294"/>
            <a:ext cx="633507" cy="369332"/>
          </a:xfrm>
          <a:prstGeom prst="rect">
            <a:avLst/>
          </a:prstGeom>
          <a:noFill/>
        </p:spPr>
        <p:txBody>
          <a:bodyPr wrap="none" rtlCol="0">
            <a:spAutoFit/>
          </a:bodyPr>
          <a:lstStyle/>
          <a:p>
            <a:r>
              <a:rPr lang="en-US" b="1" dirty="0">
                <a:solidFill>
                  <a:srgbClr val="92D050"/>
                </a:solidFill>
                <a:latin typeface="+mn-lt"/>
              </a:rPr>
              <a:t>51.0</a:t>
            </a:r>
          </a:p>
        </p:txBody>
      </p:sp>
    </p:spTree>
    <p:extLst>
      <p:ext uri="{BB962C8B-B14F-4D97-AF65-F5344CB8AC3E}">
        <p14:creationId xmlns:p14="http://schemas.microsoft.com/office/powerpoint/2010/main" val="343386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dirty="0"/>
              <a:t>Fastest Growth, Elders of Color</a:t>
            </a:r>
          </a:p>
        </p:txBody>
      </p:sp>
      <p:graphicFrame>
        <p:nvGraphicFramePr>
          <p:cNvPr id="5" name="Object 3" descr="Chart showing Elders of Color have Fastest Growth from 38.1% in 2010 to 67.1% in 2060."/>
          <p:cNvGraphicFramePr>
            <a:graphicFrameLocks noGrp="1" noChangeAspect="1"/>
          </p:cNvGraphicFramePr>
          <p:nvPr>
            <p:ph idx="1"/>
            <p:extLst>
              <p:ext uri="{D42A27DB-BD31-4B8C-83A1-F6EECF244321}">
                <p14:modId xmlns:p14="http://schemas.microsoft.com/office/powerpoint/2010/main" val="784997453"/>
              </p:ext>
            </p:extLst>
          </p:nvPr>
        </p:nvGraphicFramePr>
        <p:xfrm>
          <a:off x="508000" y="1651000"/>
          <a:ext cx="8128000" cy="44275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685800" y="6096000"/>
            <a:ext cx="4687052" cy="523220"/>
          </a:xfrm>
          <a:prstGeom prst="rect">
            <a:avLst/>
          </a:prstGeom>
          <a:noFill/>
          <a:ln w="9525">
            <a:noFill/>
            <a:miter lim="800000"/>
            <a:headEnd/>
            <a:tailEnd/>
          </a:ln>
        </p:spPr>
        <p:txBody>
          <a:bodyPr wrap="none">
            <a:spAutoFit/>
          </a:bodyPr>
          <a:lstStyle/>
          <a:p>
            <a:r>
              <a:rPr lang="en-US" sz="1400" dirty="0">
                <a:solidFill>
                  <a:srgbClr val="66FFCC"/>
                </a:solidFill>
                <a:latin typeface="Times New Roman" pitchFamily="18" charset="0"/>
              </a:rPr>
              <a:t>Source: California Department of Finance, 2016, P-3 database</a:t>
            </a:r>
          </a:p>
          <a:p>
            <a:r>
              <a:rPr lang="en-US" sz="1400" u="sng" dirty="0">
                <a:solidFill>
                  <a:srgbClr val="66FFCC"/>
                </a:solidFill>
                <a:latin typeface="Times New Roman" pitchFamily="18" charset="0"/>
              </a:rPr>
              <a:t>http://www.dof.ca.gov/Forecasting/Demographics/Projections/</a:t>
            </a:r>
          </a:p>
        </p:txBody>
      </p:sp>
    </p:spTree>
    <p:extLst>
      <p:ext uri="{BB962C8B-B14F-4D97-AF65-F5344CB8AC3E}">
        <p14:creationId xmlns:p14="http://schemas.microsoft.com/office/powerpoint/2010/main" val="23690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dirty="0"/>
              <a:t>Growing Diversity of Elderly in California</a:t>
            </a:r>
          </a:p>
        </p:txBody>
      </p:sp>
      <p:graphicFrame>
        <p:nvGraphicFramePr>
          <p:cNvPr id="5" name="Object 3" descr="Chart reflecting Growing Diversity of Elderly in Californa of nonLatino whit from 70.2% in 2000 to 32.9% in 2060 and Latino from 13.3% in 2000 to 41.0% in 2060."/>
          <p:cNvGraphicFramePr>
            <a:graphicFrameLocks noGrp="1" noChangeAspect="1"/>
          </p:cNvGraphicFramePr>
          <p:nvPr>
            <p:ph type="chart" idx="1"/>
            <p:extLst>
              <p:ext uri="{D42A27DB-BD31-4B8C-83A1-F6EECF244321}">
                <p14:modId xmlns:p14="http://schemas.microsoft.com/office/powerpoint/2010/main" val="1339753505"/>
              </p:ext>
            </p:extLst>
          </p:nvPr>
        </p:nvGraphicFramePr>
        <p:xfrm>
          <a:off x="508000" y="1651000"/>
          <a:ext cx="8128000" cy="4429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685800" y="6096000"/>
            <a:ext cx="4687052" cy="523220"/>
          </a:xfrm>
          <a:prstGeom prst="rect">
            <a:avLst/>
          </a:prstGeom>
          <a:noFill/>
          <a:ln w="9525">
            <a:noFill/>
            <a:miter lim="800000"/>
            <a:headEnd/>
            <a:tailEnd/>
          </a:ln>
        </p:spPr>
        <p:txBody>
          <a:bodyPr wrap="none">
            <a:spAutoFit/>
          </a:bodyPr>
          <a:lstStyle/>
          <a:p>
            <a:r>
              <a:rPr lang="en-US" sz="1400" dirty="0">
                <a:solidFill>
                  <a:srgbClr val="66FFCC"/>
                </a:solidFill>
                <a:latin typeface="Times New Roman" pitchFamily="18" charset="0"/>
              </a:rPr>
              <a:t>Source: California Department of Finance, 2016, P-3 database</a:t>
            </a:r>
          </a:p>
          <a:p>
            <a:r>
              <a:rPr lang="en-US" sz="1400" u="sng" dirty="0">
                <a:solidFill>
                  <a:srgbClr val="66FFCC"/>
                </a:solidFill>
                <a:latin typeface="Times New Roman" pitchFamily="18" charset="0"/>
              </a:rPr>
              <a:t>http://www.dof.ca.gov/Forecasting/Demographics/Projections/</a:t>
            </a:r>
          </a:p>
        </p:txBody>
      </p:sp>
    </p:spTree>
    <p:extLst>
      <p:ext uri="{BB962C8B-B14F-4D97-AF65-F5344CB8AC3E}">
        <p14:creationId xmlns:p14="http://schemas.microsoft.com/office/powerpoint/2010/main" val="34050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Diverse older adults face economic insecurity</a:t>
            </a:r>
          </a:p>
        </p:txBody>
      </p:sp>
      <p:pic>
        <p:nvPicPr>
          <p:cNvPr id="124930" name="Picture 2" descr="Image result for elderly empty wall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0750" y="2141537"/>
            <a:ext cx="47625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2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Aren’t all CA seniors well to do?</a:t>
            </a:r>
          </a:p>
        </p:txBody>
      </p:sp>
      <p:sp>
        <p:nvSpPr>
          <p:cNvPr id="3" name="Content Placeholder 2"/>
          <p:cNvSpPr>
            <a:spLocks noGrp="1"/>
          </p:cNvSpPr>
          <p:nvPr>
            <p:ph sz="half" idx="1"/>
          </p:nvPr>
        </p:nvSpPr>
        <p:spPr/>
        <p:txBody>
          <a:bodyPr/>
          <a:lstStyle/>
          <a:p>
            <a:r>
              <a:rPr lang="en-US" dirty="0"/>
              <a:t>10.5% are under federal poverty line in 2018, lower than nonelderly adults (10.6%) and children (16.4%)</a:t>
            </a:r>
          </a:p>
        </p:txBody>
      </p:sp>
      <p:sp>
        <p:nvSpPr>
          <p:cNvPr id="4" name="TextBox 3"/>
          <p:cNvSpPr txBox="1"/>
          <p:nvPr/>
        </p:nvSpPr>
        <p:spPr>
          <a:xfrm>
            <a:off x="873007" y="6287405"/>
            <a:ext cx="4373826" cy="369332"/>
          </a:xfrm>
          <a:prstGeom prst="rect">
            <a:avLst/>
          </a:prstGeom>
          <a:noFill/>
        </p:spPr>
        <p:txBody>
          <a:bodyPr wrap="none" rtlCol="0">
            <a:spAutoFit/>
          </a:bodyPr>
          <a:lstStyle/>
          <a:p>
            <a:r>
              <a:rPr lang="en-US" sz="1800" dirty="0"/>
              <a:t>Source: </a:t>
            </a:r>
            <a:r>
              <a:rPr lang="en-US" dirty="0"/>
              <a:t>Current Population Survey, 2019</a:t>
            </a:r>
            <a:endParaRPr lang="en-US" sz="1800" dirty="0"/>
          </a:p>
        </p:txBody>
      </p:sp>
      <p:pic>
        <p:nvPicPr>
          <p:cNvPr id="122882" name="Picture 2" descr="2015 ahea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497463" cy="299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0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and near poor, Age 65 &amp; Over, California, 2018</a:t>
            </a:r>
          </a:p>
        </p:txBody>
      </p:sp>
      <p:graphicFrame>
        <p:nvGraphicFramePr>
          <p:cNvPr id="9" name="Chart Placeholder 8" descr="Chart of Poor and near poo, Age 65 &amp; Over for California in 2018 as: Whit 8.1% and 17.5%, Asian 10.2% and 22.7%, Latino 13.3% and 30.3%, AfrAm 22.9% and 18.9%, and AmIndian/AK Native 17.8% and 24.5% respectively."/>
          <p:cNvGraphicFramePr>
            <a:graphicFrameLocks noGrp="1"/>
          </p:cNvGraphicFramePr>
          <p:nvPr>
            <p:ph type="chart" idx="1"/>
            <p:extLst>
              <p:ext uri="{D42A27DB-BD31-4B8C-83A1-F6EECF244321}">
                <p14:modId xmlns:p14="http://schemas.microsoft.com/office/powerpoint/2010/main" val="2038983741"/>
              </p:ext>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4"/>
          <p:cNvSpPr txBox="1">
            <a:spLocks noChangeArrowheads="1"/>
          </p:cNvSpPr>
          <p:nvPr/>
        </p:nvSpPr>
        <p:spPr bwMode="auto">
          <a:xfrm>
            <a:off x="1066800" y="6248400"/>
            <a:ext cx="7485832" cy="523220"/>
          </a:xfrm>
          <a:prstGeom prst="rect">
            <a:avLst/>
          </a:prstGeom>
          <a:noFill/>
          <a:ln w="9525">
            <a:noFill/>
            <a:miter lim="800000"/>
            <a:headEnd/>
            <a:tailEnd/>
          </a:ln>
        </p:spPr>
        <p:txBody>
          <a:bodyPr wrap="none">
            <a:spAutoFit/>
          </a:bodyPr>
          <a:lstStyle/>
          <a:p>
            <a:pPr>
              <a:buFont typeface="Arial" charset="0"/>
              <a:buChar char="•"/>
            </a:pPr>
            <a:r>
              <a:rPr lang="en-US" sz="1400" dirty="0">
                <a:solidFill>
                  <a:srgbClr val="66FFCC"/>
                </a:solidFill>
                <a:latin typeface="Times New Roman" pitchFamily="18" charset="0"/>
              </a:rPr>
              <a:t> Note: white, Asian &amp; black are </a:t>
            </a:r>
            <a:r>
              <a:rPr lang="en-US" sz="1400" dirty="0" err="1">
                <a:solidFill>
                  <a:srgbClr val="66FFCC"/>
                </a:solidFill>
                <a:latin typeface="Times New Roman" pitchFamily="18" charset="0"/>
              </a:rPr>
              <a:t>nonLatino</a:t>
            </a:r>
            <a:r>
              <a:rPr lang="en-US" sz="1400" dirty="0">
                <a:solidFill>
                  <a:srgbClr val="66FFCC"/>
                </a:solidFill>
                <a:latin typeface="Times New Roman" pitchFamily="18" charset="0"/>
              </a:rPr>
              <a:t>; Latino is any race; AIAN includes multiple race/ethnicity</a:t>
            </a:r>
          </a:p>
          <a:p>
            <a:pPr>
              <a:buFont typeface="Arial" charset="0"/>
              <a:buChar char="•"/>
            </a:pPr>
            <a:r>
              <a:rPr lang="en-US" sz="1400" dirty="0">
                <a:solidFill>
                  <a:srgbClr val="66FFCC"/>
                </a:solidFill>
                <a:latin typeface="Times New Roman" pitchFamily="18" charset="0"/>
              </a:rPr>
              <a:t>Source: Current Population Survey 2018  </a:t>
            </a:r>
            <a:r>
              <a:rPr lang="en-US" sz="1400" dirty="0">
                <a:solidFill>
                  <a:srgbClr val="66FFCC"/>
                </a:solidFill>
                <a:latin typeface="Times New Roman" pitchFamily="18" charset="0"/>
                <a:hlinkClick r:id="rId4"/>
              </a:rPr>
              <a:t>http://www.census.gov/cps/data/cpstablecreator.html</a:t>
            </a:r>
            <a:r>
              <a:rPr lang="en-US" sz="1400" dirty="0">
                <a:solidFill>
                  <a:srgbClr val="66FFCC"/>
                </a:solidFill>
                <a:latin typeface="Times New Roman" pitchFamily="18" charset="0"/>
              </a:rPr>
              <a:t> </a:t>
            </a:r>
          </a:p>
        </p:txBody>
      </p:sp>
    </p:spTree>
    <p:extLst>
      <p:ext uri="{BB962C8B-B14F-4D97-AF65-F5344CB8AC3E}">
        <p14:creationId xmlns:p14="http://schemas.microsoft.com/office/powerpoint/2010/main" val="2897405757"/>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4299</TotalTime>
  <Words>2134</Words>
  <Application>Microsoft Office PowerPoint</Application>
  <PresentationFormat>On-screen Show (4:3)</PresentationFormat>
  <Paragraphs>237</Paragraphs>
  <Slides>27</Slides>
  <Notes>26</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Merriweather</vt:lpstr>
      <vt:lpstr>Roboto</vt:lpstr>
      <vt:lpstr>Segoe UI</vt:lpstr>
      <vt:lpstr>Times New Roman</vt:lpstr>
      <vt:lpstr>Wingdings</vt:lpstr>
      <vt:lpstr>Beam</vt:lpstr>
      <vt:lpstr> Demographics &amp; Economics of Aging in California California Commission on Aging: Elder Economic Forum  </vt:lpstr>
      <vt:lpstr>3 take home points</vt:lpstr>
      <vt:lpstr>1. The state is aging &amp; becoming more diverse</vt:lpstr>
      <vt:lpstr>Population Growth, Age 65+, California, 2010-2060</vt:lpstr>
      <vt:lpstr>Fastest Growth, Elders of Color</vt:lpstr>
      <vt:lpstr>Growing Diversity of Elderly in California</vt:lpstr>
      <vt:lpstr>2. Diverse older adults face economic insecurity</vt:lpstr>
      <vt:lpstr>Aren’t all CA seniors well to do?</vt:lpstr>
      <vt:lpstr>Poor and near poor, Age 65 &amp; Over, California, 2018</vt:lpstr>
      <vt:lpstr>The Problem: Federal Poverty Guideline</vt:lpstr>
      <vt:lpstr>FPL same amount everywhere $12,490 (1-person 2019)</vt:lpstr>
      <vt:lpstr>Housing Costs Vary Geographically HUD Fair Market Rents, 2019 1-br apartment</vt:lpstr>
      <vt:lpstr>Distribution of household expenditures, 2018</vt:lpstr>
      <vt:lpstr>Better Alternative:  Elder Economic Security Standard index (Elder Index)</vt:lpstr>
      <vt:lpstr>Elder Standard Index 2017  LA City &amp; Humboldt County (FPL=$12,060)</vt:lpstr>
      <vt:lpstr>The impact of housing costs</vt:lpstr>
      <vt:lpstr>% Renters, Age 65+, US&amp;CA 2017</vt:lpstr>
      <vt:lpstr>Rent-burdened low-income* Californians, Age 65+, 2016</vt:lpstr>
      <vt:lpstr>Years living in current home,  Households w/Head Age 65+, CA</vt:lpstr>
      <vt:lpstr>Consequence of forced move?</vt:lpstr>
      <vt:lpstr>3. Policy on income security</vt:lpstr>
      <vt:lpstr>Sources of income, Age 65+, 2014</vt:lpstr>
      <vt:lpstr>Chained CPI will worsen gap</vt:lpstr>
      <vt:lpstr>Improve SSI</vt:lpstr>
      <vt:lpstr>CalSavers Retirement Savings Program</vt:lpstr>
      <vt:lpstr>Conclusion</vt:lpstr>
      <vt:lpstr>Thank you </vt:lpstr>
    </vt:vector>
  </TitlesOfParts>
  <Company>UCLA Center for Health Policy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diversity, LA County Latinos largest group by 2030</dc:title>
  <dc:creator>Steven Wallace</dc:creator>
  <cp:lastModifiedBy>Kuroda, Dale@CCoA</cp:lastModifiedBy>
  <cp:revision>270</cp:revision>
  <cp:lastPrinted>2019-11-12T02:31:36Z</cp:lastPrinted>
  <dcterms:created xsi:type="dcterms:W3CDTF">2009-05-05T22:49:55Z</dcterms:created>
  <dcterms:modified xsi:type="dcterms:W3CDTF">2019-12-26T18:38:33Z</dcterms:modified>
</cp:coreProperties>
</file>